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3" r:id="rId6"/>
    <p:sldId id="264" r:id="rId7"/>
    <p:sldId id="262" r:id="rId8"/>
    <p:sldId id="265" r:id="rId9"/>
    <p:sldId id="266" r:id="rId10"/>
    <p:sldId id="267" r:id="rId11"/>
    <p:sldId id="272" r:id="rId12"/>
    <p:sldId id="268" r:id="rId13"/>
    <p:sldId id="269" r:id="rId14"/>
    <p:sldId id="270" r:id="rId15"/>
    <p:sldId id="271" r:id="rId16"/>
    <p:sldId id="260" r:id="rId17"/>
    <p:sldId id="261" r:id="rId18"/>
  </p:sldIdLst>
  <p:sldSz cx="9144000" cy="6858000" type="screen4x3"/>
  <p:notesSz cx="7053263"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8630"/>
          </a:xfrm>
          <a:prstGeom prst="rect">
            <a:avLst/>
          </a:prstGeom>
        </p:spPr>
        <p:txBody>
          <a:bodyPr vert="horz" lIns="93854" tIns="46927" rIns="93854" bIns="46927" rtlCol="0"/>
          <a:lstStyle>
            <a:lvl1pPr algn="l">
              <a:defRPr sz="1200"/>
            </a:lvl1pPr>
          </a:lstStyle>
          <a:p>
            <a:endParaRPr lang="en-US"/>
          </a:p>
        </p:txBody>
      </p:sp>
      <p:sp>
        <p:nvSpPr>
          <p:cNvPr id="3" name="Date Placeholder 2"/>
          <p:cNvSpPr>
            <a:spLocks noGrp="1"/>
          </p:cNvSpPr>
          <p:nvPr>
            <p:ph type="dt" idx="1"/>
          </p:nvPr>
        </p:nvSpPr>
        <p:spPr>
          <a:xfrm>
            <a:off x="3995217" y="0"/>
            <a:ext cx="3056414" cy="468630"/>
          </a:xfrm>
          <a:prstGeom prst="rect">
            <a:avLst/>
          </a:prstGeom>
        </p:spPr>
        <p:txBody>
          <a:bodyPr vert="horz" lIns="93854" tIns="46927" rIns="93854" bIns="46927" rtlCol="0"/>
          <a:lstStyle>
            <a:lvl1pPr algn="r">
              <a:defRPr sz="1200"/>
            </a:lvl1pPr>
          </a:lstStyle>
          <a:p>
            <a:fld id="{942EE5C5-48D9-45DE-AEF7-117B1FEC3E01}" type="datetimeFigureOut">
              <a:rPr lang="en-US" smtClean="0"/>
              <a:pPr/>
              <a:t>2/26/2011</a:t>
            </a:fld>
            <a:endParaRPr lang="en-US"/>
          </a:p>
        </p:txBody>
      </p:sp>
      <p:sp>
        <p:nvSpPr>
          <p:cNvPr id="4" name="Slide Image Placeholder 3"/>
          <p:cNvSpPr>
            <a:spLocks noGrp="1" noRot="1" noChangeAspect="1"/>
          </p:cNvSpPr>
          <p:nvPr>
            <p:ph type="sldImg" idx="2"/>
          </p:nvPr>
        </p:nvSpPr>
        <p:spPr>
          <a:xfrm>
            <a:off x="1184275" y="703263"/>
            <a:ext cx="4686300" cy="3514725"/>
          </a:xfrm>
          <a:prstGeom prst="rect">
            <a:avLst/>
          </a:prstGeom>
          <a:noFill/>
          <a:ln w="12700">
            <a:solidFill>
              <a:prstClr val="black"/>
            </a:solidFill>
          </a:ln>
        </p:spPr>
        <p:txBody>
          <a:bodyPr vert="horz" lIns="93854" tIns="46927" rIns="93854" bIns="46927" rtlCol="0" anchor="ctr"/>
          <a:lstStyle/>
          <a:p>
            <a:endParaRPr lang="en-US"/>
          </a:p>
        </p:txBody>
      </p:sp>
      <p:sp>
        <p:nvSpPr>
          <p:cNvPr id="5" name="Notes Placeholder 4"/>
          <p:cNvSpPr>
            <a:spLocks noGrp="1"/>
          </p:cNvSpPr>
          <p:nvPr>
            <p:ph type="body" sz="quarter" idx="3"/>
          </p:nvPr>
        </p:nvSpPr>
        <p:spPr>
          <a:xfrm>
            <a:off x="705327" y="4451985"/>
            <a:ext cx="5642610" cy="4217670"/>
          </a:xfrm>
          <a:prstGeom prst="rect">
            <a:avLst/>
          </a:prstGeom>
        </p:spPr>
        <p:txBody>
          <a:bodyPr vert="horz" lIns="93854" tIns="46927" rIns="93854" bIns="469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56414" cy="468630"/>
          </a:xfrm>
          <a:prstGeom prst="rect">
            <a:avLst/>
          </a:prstGeom>
        </p:spPr>
        <p:txBody>
          <a:bodyPr vert="horz" lIns="93854" tIns="46927" rIns="93854" bIns="46927"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902343"/>
            <a:ext cx="3056414" cy="468630"/>
          </a:xfrm>
          <a:prstGeom prst="rect">
            <a:avLst/>
          </a:prstGeom>
        </p:spPr>
        <p:txBody>
          <a:bodyPr vert="horz" lIns="93854" tIns="46927" rIns="93854" bIns="46927" rtlCol="0" anchor="b"/>
          <a:lstStyle>
            <a:lvl1pPr algn="r">
              <a:defRPr sz="1200"/>
            </a:lvl1pPr>
          </a:lstStyle>
          <a:p>
            <a:fld id="{CE20A4C8-4E8E-459D-9D1A-C9BAD605E7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r>
              <a:rPr lang="en-US" smtClean="0"/>
              <a:t>2/26/2011</a:t>
            </a:r>
            <a:endParaRPr lang="en-US"/>
          </a:p>
        </p:txBody>
      </p:sp>
      <p:sp>
        <p:nvSpPr>
          <p:cNvPr id="17" name="Footer Placeholder 16"/>
          <p:cNvSpPr>
            <a:spLocks noGrp="1"/>
          </p:cNvSpPr>
          <p:nvPr>
            <p:ph type="ftr" sz="quarter" idx="11"/>
          </p:nvPr>
        </p:nvSpPr>
        <p:spPr/>
        <p:txBody>
          <a:bodyPr/>
          <a:lstStyle/>
          <a:p>
            <a:r>
              <a:rPr kumimoji="0" lang="en-US" smtClean="0"/>
              <a:t>GRAAA Presentation</a:t>
            </a:r>
            <a:endParaRPr kumimoji="0"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Footer Placeholder 4"/>
          <p:cNvSpPr>
            <a:spLocks noGrp="1"/>
          </p:cNvSpPr>
          <p:nvPr>
            <p:ph type="ftr" sz="quarter" idx="11"/>
          </p:nvPr>
        </p:nvSpPr>
        <p:spPr/>
        <p:txBody>
          <a:bodyPr/>
          <a:lstStyle/>
          <a:p>
            <a:r>
              <a:rPr kumimoji="0" lang="en-US" smtClean="0"/>
              <a:t>GRAAA Presentation</a:t>
            </a:r>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Footer Placeholder 4"/>
          <p:cNvSpPr>
            <a:spLocks noGrp="1"/>
          </p:cNvSpPr>
          <p:nvPr>
            <p:ph type="ftr" sz="quarter" idx="11"/>
          </p:nvPr>
        </p:nvSpPr>
        <p:spPr/>
        <p:txBody>
          <a:bodyPr/>
          <a:lstStyle/>
          <a:p>
            <a:r>
              <a:rPr kumimoji="0" lang="en-US" smtClean="0"/>
              <a:t>GRAAA Presentation</a:t>
            </a:r>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Footer Placeholder 4"/>
          <p:cNvSpPr>
            <a:spLocks noGrp="1"/>
          </p:cNvSpPr>
          <p:nvPr>
            <p:ph type="ftr" sz="quarter" idx="11"/>
          </p:nvPr>
        </p:nvSpPr>
        <p:spPr/>
        <p:txBody>
          <a:bodyPr/>
          <a:lstStyle/>
          <a:p>
            <a:r>
              <a:rPr kumimoji="0" lang="en-US" smtClean="0"/>
              <a:t>GRAAA Presentation</a:t>
            </a:r>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Footer Placeholder 4"/>
          <p:cNvSpPr>
            <a:spLocks noGrp="1"/>
          </p:cNvSpPr>
          <p:nvPr>
            <p:ph type="ftr" sz="quarter" idx="11"/>
          </p:nvPr>
        </p:nvSpPr>
        <p:spPr/>
        <p:txBody>
          <a:bodyPr/>
          <a:lstStyle/>
          <a:p>
            <a:r>
              <a:rPr kumimoji="0" lang="en-US" smtClean="0"/>
              <a:t>GRAAA Presentation</a:t>
            </a:r>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2/26/2011</a:t>
            </a:r>
            <a:endParaRPr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2/26/2011</a:t>
            </a:r>
            <a:endParaRPr lang="en-US"/>
          </a:p>
        </p:txBody>
      </p:sp>
      <p:sp>
        <p:nvSpPr>
          <p:cNvPr id="8" name="Footer Placeholder 7"/>
          <p:cNvSpPr>
            <a:spLocks noGrp="1"/>
          </p:cNvSpPr>
          <p:nvPr>
            <p:ph type="ftr" sz="quarter" idx="11"/>
          </p:nvPr>
        </p:nvSpPr>
        <p:spPr/>
        <p:txBody>
          <a:bodyPr/>
          <a:lstStyle/>
          <a:p>
            <a:r>
              <a:rPr kumimoji="0" lang="en-US" smtClean="0"/>
              <a:t>GRAAA Presentation</a:t>
            </a:r>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2/26/2011</a:t>
            </a:r>
            <a:endParaRPr lang="en-US"/>
          </a:p>
        </p:txBody>
      </p:sp>
      <p:sp>
        <p:nvSpPr>
          <p:cNvPr id="4" name="Footer Placeholder 3"/>
          <p:cNvSpPr>
            <a:spLocks noGrp="1"/>
          </p:cNvSpPr>
          <p:nvPr>
            <p:ph type="ftr" sz="quarter" idx="11"/>
          </p:nvPr>
        </p:nvSpPr>
        <p:spPr/>
        <p:txBody>
          <a:bodyPr/>
          <a:lstStyle/>
          <a:p>
            <a:r>
              <a:rPr kumimoji="0" lang="en-US" smtClean="0"/>
              <a:t>GRAAA Presentation</a:t>
            </a:r>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2/26/2011</a:t>
            </a:r>
            <a:endParaRPr lang="en-US"/>
          </a:p>
        </p:txBody>
      </p:sp>
      <p:sp>
        <p:nvSpPr>
          <p:cNvPr id="3" name="Footer Placeholder 2"/>
          <p:cNvSpPr>
            <a:spLocks noGrp="1"/>
          </p:cNvSpPr>
          <p:nvPr>
            <p:ph type="ftr" sz="quarter" idx="11"/>
          </p:nvPr>
        </p:nvSpPr>
        <p:spPr/>
        <p:txBody>
          <a:bodyPr/>
          <a:lstStyle/>
          <a:p>
            <a:r>
              <a:rPr kumimoji="0" lang="en-US" smtClean="0"/>
              <a:t>GRAAA Presentation</a:t>
            </a:r>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2/26/2011</a:t>
            </a:r>
            <a:endParaRPr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2/26/2011</a:t>
            </a:r>
            <a:endParaRPr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r>
              <a:rPr lang="en-US" smtClean="0"/>
              <a:t>2/26/2011</a:t>
            </a:r>
            <a:endParaRPr lang="en-US">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kumimoji="0" lang="en-US" smtClean="0">
                <a:solidFill>
                  <a:schemeClr val="tx1">
                    <a:shade val="50000"/>
                  </a:schemeClr>
                </a:solidFill>
              </a:rPr>
              <a:t>GRAAA Presentation</a:t>
            </a:r>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Navigating the Sky</a:t>
            </a:r>
            <a:endParaRPr lang="en-US" dirty="0"/>
          </a:p>
        </p:txBody>
      </p:sp>
      <p:sp>
        <p:nvSpPr>
          <p:cNvPr id="3" name="Subtitle 2"/>
          <p:cNvSpPr>
            <a:spLocks noGrp="1"/>
          </p:cNvSpPr>
          <p:nvPr>
            <p:ph type="subTitle" idx="1"/>
          </p:nvPr>
        </p:nvSpPr>
        <p:spPr>
          <a:xfrm>
            <a:off x="1371600" y="3331698"/>
            <a:ext cx="6400800" cy="2459502"/>
          </a:xfrm>
        </p:spPr>
        <p:txBody>
          <a:bodyPr>
            <a:normAutofit/>
          </a:bodyPr>
          <a:lstStyle/>
          <a:p>
            <a:r>
              <a:rPr lang="en-US" dirty="0" smtClean="0"/>
              <a:t>Constellations, Planets, Comets, Nebulae, Double Stars, Open Clusters, </a:t>
            </a:r>
            <a:r>
              <a:rPr lang="en-US" dirty="0" err="1" smtClean="0"/>
              <a:t>Globulars</a:t>
            </a:r>
            <a:r>
              <a:rPr lang="en-US" dirty="0" smtClean="0"/>
              <a:t>, </a:t>
            </a:r>
            <a:r>
              <a:rPr lang="en-US" dirty="0" smtClean="0"/>
              <a:t>Galaxies</a:t>
            </a:r>
          </a:p>
          <a:p>
            <a:endParaRPr lang="en-US" dirty="0" smtClean="0"/>
          </a:p>
          <a:p>
            <a:r>
              <a:rPr lang="en-US" dirty="0" smtClean="0"/>
              <a:t>How do I find them?!!</a:t>
            </a:r>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Books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Night Watch </a:t>
            </a:r>
            <a:r>
              <a:rPr lang="en-US" dirty="0" smtClean="0"/>
              <a:t>by Terrence Dickenson considered a classic; has charts by season &amp; a neat tour of the universe in 11 steps; great color photos; $30)</a:t>
            </a:r>
          </a:p>
          <a:p>
            <a:r>
              <a:rPr lang="en-US" b="1" dirty="0" err="1" smtClean="0"/>
              <a:t>Starwatch</a:t>
            </a:r>
            <a:r>
              <a:rPr lang="en-US" b="1" dirty="0" smtClean="0"/>
              <a:t> </a:t>
            </a:r>
            <a:r>
              <a:rPr lang="en-US" dirty="0" smtClean="0"/>
              <a:t>by Mike Lynch (published by state, but any mid-western  state  will work); has charts by month &amp; season; great color photos;  sold cheap at used book stores -$10</a:t>
            </a:r>
          </a:p>
          <a:p>
            <a:r>
              <a:rPr lang="en-US" b="1" dirty="0" smtClean="0"/>
              <a:t>Secrets of Stargazing – </a:t>
            </a:r>
            <a:r>
              <a:rPr lang="en-US" b="1" dirty="0" err="1" smtClean="0"/>
              <a:t>Skywatching</a:t>
            </a:r>
            <a:r>
              <a:rPr lang="en-US" b="1" dirty="0" smtClean="0"/>
              <a:t> Tips and Tricks </a:t>
            </a:r>
            <a:r>
              <a:rPr lang="en-US" dirty="0" smtClean="0"/>
              <a:t>by Becky </a:t>
            </a:r>
            <a:r>
              <a:rPr lang="en-US" dirty="0" err="1" smtClean="0"/>
              <a:t>Ramotowski</a:t>
            </a:r>
            <a:r>
              <a:rPr lang="en-US" dirty="0" smtClean="0"/>
              <a:t>, Sky &amp; Telescope ; good technical information including collimation of Newt scopes; how to use a equatorial mount; types of scopes &amp; mounts - $14</a:t>
            </a:r>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10</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Books (cont)</a:t>
            </a:r>
            <a:endParaRPr lang="en-US" dirty="0"/>
          </a:p>
        </p:txBody>
      </p:sp>
      <p:sp>
        <p:nvSpPr>
          <p:cNvPr id="3" name="Content Placeholder 2"/>
          <p:cNvSpPr>
            <a:spLocks noGrp="1"/>
          </p:cNvSpPr>
          <p:nvPr>
            <p:ph idx="1"/>
          </p:nvPr>
        </p:nvSpPr>
        <p:spPr/>
        <p:txBody>
          <a:bodyPr>
            <a:normAutofit lnSpcReduction="10000"/>
          </a:bodyPr>
          <a:lstStyle/>
          <a:p>
            <a:r>
              <a:rPr lang="en-US" b="1" dirty="0" smtClean="0"/>
              <a:t>Astronomy with Small Telescopes </a:t>
            </a:r>
            <a:r>
              <a:rPr lang="en-US" dirty="0" smtClean="0"/>
              <a:t>by Stephen Tonkin ;  telescope oriented, no charts; black &amp; white</a:t>
            </a:r>
          </a:p>
          <a:p>
            <a:r>
              <a:rPr lang="en-US" b="1" dirty="0" smtClean="0"/>
              <a:t>A Simple Guide to Telescopes, Spotting Scopes, and Binoculars </a:t>
            </a:r>
            <a:r>
              <a:rPr lang="en-US" dirty="0" smtClean="0"/>
              <a:t>by Bill Corbett; good color </a:t>
            </a:r>
            <a:r>
              <a:rPr lang="en-US" dirty="0" err="1" smtClean="0"/>
              <a:t>pics</a:t>
            </a:r>
            <a:r>
              <a:rPr lang="en-US" dirty="0" smtClean="0"/>
              <a:t> </a:t>
            </a:r>
            <a:r>
              <a:rPr lang="en-US" dirty="0" smtClean="0"/>
              <a:t>&amp; technical info for mounts, scopes, collimation, binoculars; available at bargain book stores ; $10 or less</a:t>
            </a:r>
          </a:p>
          <a:p>
            <a:r>
              <a:rPr lang="en-US" b="1" dirty="0" smtClean="0"/>
              <a:t>The Sky Observers Guide </a:t>
            </a:r>
            <a:r>
              <a:rPr lang="en-US" dirty="0" smtClean="0"/>
              <a:t>(a Golden Guide) – a small handbook; mostly illustrated by drawings; $cheap </a:t>
            </a:r>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11</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Magazines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Sky and </a:t>
            </a:r>
            <a:r>
              <a:rPr lang="en-US" dirty="0" smtClean="0"/>
              <a:t>Telescope – published a month in advance to allow time for planning; good sky chart for that month; Sky at a Glance; Binocular Highlights; Sun, Moon, and Planets including charts of Jupiter and Saturn moon positions by hour; new product reviews; good technical articles; </a:t>
            </a:r>
            <a:r>
              <a:rPr lang="en-US" dirty="0" err="1" smtClean="0"/>
              <a:t>astro</a:t>
            </a:r>
            <a:r>
              <a:rPr lang="en-US" dirty="0" smtClean="0"/>
              <a:t> imaging articles; great color pictures by amateurs</a:t>
            </a:r>
            <a:endParaRPr lang="en-US" dirty="0" smtClean="0"/>
          </a:p>
          <a:p>
            <a:r>
              <a:rPr lang="en-US" dirty="0" smtClean="0"/>
              <a:t>Astronomy – very similar to Sky and Telescope</a:t>
            </a:r>
            <a:endParaRPr lang="en-US" dirty="0" smtClean="0"/>
          </a:p>
          <a:p>
            <a:r>
              <a:rPr lang="en-US" dirty="0" smtClean="0"/>
              <a:t>Astronomy Now </a:t>
            </a:r>
            <a:r>
              <a:rPr lang="en-US" dirty="0" smtClean="0"/>
              <a:t>– published in England with European flavor</a:t>
            </a:r>
          </a:p>
          <a:p>
            <a:r>
              <a:rPr lang="en-US" dirty="0" smtClean="0"/>
              <a:t>Astronomy Technology Today – more technically oriented toward latest products</a:t>
            </a:r>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12</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a:t>
            </a:r>
            <a:endParaRPr lang="en-US" dirty="0"/>
          </a:p>
        </p:txBody>
      </p:sp>
      <p:sp>
        <p:nvSpPr>
          <p:cNvPr id="3" name="Content Placeholder 2"/>
          <p:cNvSpPr>
            <a:spLocks noGrp="1"/>
          </p:cNvSpPr>
          <p:nvPr>
            <p:ph idx="1"/>
          </p:nvPr>
        </p:nvSpPr>
        <p:spPr/>
        <p:txBody>
          <a:bodyPr/>
          <a:lstStyle/>
          <a:p>
            <a:r>
              <a:rPr lang="en-US" dirty="0" smtClean="0"/>
              <a:t>Both Sky and Telescope &amp; Astronomy magazines have extensive on-line viewing helps and charts by viewing area</a:t>
            </a:r>
          </a:p>
          <a:p>
            <a:r>
              <a:rPr lang="en-US" dirty="0" smtClean="0"/>
              <a:t>Huge amount of on-line information</a:t>
            </a:r>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13</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Computer-Based Planetarium S/W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Starry Night series by Orion Telescopes – 4 versions priced from $49.95 to $249.95</a:t>
            </a:r>
          </a:p>
          <a:p>
            <a:r>
              <a:rPr lang="en-US" dirty="0" err="1" smtClean="0"/>
              <a:t>AutoStar</a:t>
            </a:r>
            <a:r>
              <a:rPr lang="en-US" dirty="0" smtClean="0"/>
              <a:t> Suite by Meade</a:t>
            </a:r>
          </a:p>
          <a:p>
            <a:r>
              <a:rPr lang="en-US" dirty="0" smtClean="0"/>
              <a:t>The Sky by Software Bisque (several price levels)</a:t>
            </a:r>
          </a:p>
          <a:p>
            <a:r>
              <a:rPr lang="en-US" dirty="0" smtClean="0"/>
              <a:t>Sky Map Pro</a:t>
            </a:r>
          </a:p>
          <a:p>
            <a:r>
              <a:rPr lang="en-US" dirty="0" smtClean="0"/>
              <a:t>Earth Centered Universe - $30 for </a:t>
            </a:r>
            <a:r>
              <a:rPr lang="en-US" dirty="0" err="1" smtClean="0"/>
              <a:t>Lite</a:t>
            </a:r>
            <a:r>
              <a:rPr lang="en-US" dirty="0" smtClean="0"/>
              <a:t> &amp; $80. for Pro version</a:t>
            </a:r>
          </a:p>
          <a:p>
            <a:r>
              <a:rPr lang="en-US" dirty="0" err="1" smtClean="0"/>
              <a:t>Stellarium</a:t>
            </a:r>
            <a:r>
              <a:rPr lang="en-US" dirty="0" smtClean="0"/>
              <a:t> – free</a:t>
            </a:r>
          </a:p>
          <a:p>
            <a:r>
              <a:rPr lang="en-US" dirty="0" smtClean="0"/>
              <a:t>HNSKY (Hallo Northern Sky)</a:t>
            </a:r>
          </a:p>
          <a:p>
            <a:r>
              <a:rPr lang="en-US" dirty="0" err="1" smtClean="0"/>
              <a:t>Cartes</a:t>
            </a:r>
            <a:r>
              <a:rPr lang="en-US" dirty="0" smtClean="0"/>
              <a:t> Du </a:t>
            </a:r>
            <a:r>
              <a:rPr lang="en-US" dirty="0" err="1" smtClean="0"/>
              <a:t>Ciel</a:t>
            </a:r>
            <a:endParaRPr lang="en-US" dirty="0" smtClean="0"/>
          </a:p>
          <a:p>
            <a:r>
              <a:rPr lang="en-US" dirty="0" smtClean="0"/>
              <a:t>Night Vision</a:t>
            </a:r>
          </a:p>
          <a:p>
            <a:r>
              <a:rPr lang="en-US" dirty="0" smtClean="0"/>
              <a:t>Sky Atlas</a:t>
            </a:r>
          </a:p>
          <a:p>
            <a:r>
              <a:rPr lang="en-US" dirty="0" smtClean="0"/>
              <a:t>TUBA (Touring the Universe Through Binoculars Star Atlas</a:t>
            </a:r>
            <a:r>
              <a:rPr lang="en-US" dirty="0" smtClean="0"/>
              <a:t>)</a:t>
            </a:r>
          </a:p>
          <a:p>
            <a:r>
              <a:rPr lang="en-US" dirty="0" smtClean="0"/>
              <a:t>NGC View 32</a:t>
            </a:r>
          </a:p>
          <a:p>
            <a:r>
              <a:rPr lang="en-US" dirty="0" smtClean="0"/>
              <a:t>Desktop Universe</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14</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IPAD, ITOUCH  Apps</a:t>
            </a:r>
            <a:endParaRPr lang="en-US" dirty="0"/>
          </a:p>
        </p:txBody>
      </p:sp>
      <p:sp>
        <p:nvSpPr>
          <p:cNvPr id="3" name="Content Placeholder 2"/>
          <p:cNvSpPr>
            <a:spLocks noGrp="1"/>
          </p:cNvSpPr>
          <p:nvPr>
            <p:ph idx="1"/>
          </p:nvPr>
        </p:nvSpPr>
        <p:spPr/>
        <p:txBody>
          <a:bodyPr/>
          <a:lstStyle/>
          <a:p>
            <a:r>
              <a:rPr lang="en-US" dirty="0" err="1" smtClean="0"/>
              <a:t>pUniverse</a:t>
            </a:r>
            <a:endParaRPr lang="en-US" dirty="0" smtClean="0"/>
          </a:p>
          <a:p>
            <a:r>
              <a:rPr lang="en-US" dirty="0" smtClean="0"/>
              <a:t>Grand Tour</a:t>
            </a:r>
          </a:p>
          <a:p>
            <a:r>
              <a:rPr lang="en-US" dirty="0" smtClean="0"/>
              <a:t>Distant Suns</a:t>
            </a:r>
          </a:p>
          <a:p>
            <a:r>
              <a:rPr lang="en-US" dirty="0" err="1" smtClean="0"/>
              <a:t>StarMap</a:t>
            </a:r>
            <a:r>
              <a:rPr lang="en-US" dirty="0" smtClean="0"/>
              <a:t> 3D</a:t>
            </a:r>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15</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25 Brightest Stars</a:t>
            </a:r>
            <a:br>
              <a:rPr lang="en-US" dirty="0" smtClean="0"/>
            </a:br>
            <a:r>
              <a:rPr lang="en-US" sz="2200" dirty="0" smtClean="0"/>
              <a:t>(7 in So. </a:t>
            </a:r>
            <a:r>
              <a:rPr lang="en-US" sz="2200" dirty="0" smtClean="0"/>
              <a:t>Hemisphere &amp; not visible)</a:t>
            </a:r>
            <a:endParaRPr lang="en-US" sz="2200" dirty="0"/>
          </a:p>
        </p:txBody>
      </p:sp>
      <p:pic>
        <p:nvPicPr>
          <p:cNvPr id="4" name="Content Placeholder 3" descr="20 brightest stars 1.jpg"/>
          <p:cNvPicPr>
            <a:picLocks noGrp="1" noChangeAspect="1"/>
          </p:cNvPicPr>
          <p:nvPr>
            <p:ph idx="1"/>
          </p:nvPr>
        </p:nvPicPr>
        <p:blipFill>
          <a:blip r:embed="rId2"/>
          <a:stretch>
            <a:fillRect/>
          </a:stretch>
        </p:blipFill>
        <p:spPr>
          <a:xfrm>
            <a:off x="2057400" y="1981200"/>
            <a:ext cx="4810125" cy="4341813"/>
          </a:xfrm>
          <a:prstGeom prst="rect">
            <a:avLst/>
          </a:prstGeom>
        </p:spPr>
      </p:pic>
      <p:sp>
        <p:nvSpPr>
          <p:cNvPr id="5" name="Date Placeholder 4"/>
          <p:cNvSpPr>
            <a:spLocks noGrp="1"/>
          </p:cNvSpPr>
          <p:nvPr>
            <p:ph type="dt" sz="half" idx="10"/>
          </p:nvPr>
        </p:nvSpPr>
        <p:spPr/>
        <p:txBody>
          <a:bodyPr/>
          <a:lstStyle/>
          <a:p>
            <a:r>
              <a:rPr lang="en-US" smtClean="0"/>
              <a:t>2/26/2011</a:t>
            </a:r>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16</a:t>
            </a:fld>
            <a:endParaRPr kumimoji="0" lang="en-US"/>
          </a:p>
        </p:txBody>
      </p:sp>
      <p:sp>
        <p:nvSpPr>
          <p:cNvPr id="7" name="Footer Placeholder 6"/>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Brightest Stars (cont)</a:t>
            </a:r>
            <a:endParaRPr lang="en-US" dirty="0"/>
          </a:p>
        </p:txBody>
      </p:sp>
      <p:pic>
        <p:nvPicPr>
          <p:cNvPr id="4" name="Content Placeholder 3" descr="20 brightest stars 2.jpg"/>
          <p:cNvPicPr>
            <a:picLocks noGrp="1" noChangeAspect="1"/>
          </p:cNvPicPr>
          <p:nvPr>
            <p:ph idx="1"/>
          </p:nvPr>
        </p:nvPicPr>
        <p:blipFill>
          <a:blip r:embed="rId2"/>
          <a:stretch>
            <a:fillRect/>
          </a:stretch>
        </p:blipFill>
        <p:spPr>
          <a:xfrm>
            <a:off x="2133600" y="2286000"/>
            <a:ext cx="4848225" cy="2524125"/>
          </a:xfrm>
          <a:prstGeom prst="rect">
            <a:avLst/>
          </a:prstGeom>
        </p:spPr>
      </p:pic>
      <p:sp>
        <p:nvSpPr>
          <p:cNvPr id="5" name="Date Placeholder 4"/>
          <p:cNvSpPr>
            <a:spLocks noGrp="1"/>
          </p:cNvSpPr>
          <p:nvPr>
            <p:ph type="dt" sz="half" idx="10"/>
          </p:nvPr>
        </p:nvSpPr>
        <p:spPr/>
        <p:txBody>
          <a:bodyPr/>
          <a:lstStyle/>
          <a:p>
            <a:r>
              <a:rPr lang="en-US" smtClean="0"/>
              <a:t>2/26/2011</a:t>
            </a:r>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17</a:t>
            </a:fld>
            <a:endParaRPr kumimoji="0" lang="en-US"/>
          </a:p>
        </p:txBody>
      </p:sp>
      <p:sp>
        <p:nvSpPr>
          <p:cNvPr id="7" name="Footer Placeholder 6"/>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get started?</a:t>
            </a:r>
            <a:endParaRPr lang="en-US" dirty="0"/>
          </a:p>
        </p:txBody>
      </p:sp>
      <p:sp>
        <p:nvSpPr>
          <p:cNvPr id="3" name="Content Placeholder 2"/>
          <p:cNvSpPr>
            <a:spLocks noGrp="1"/>
          </p:cNvSpPr>
          <p:nvPr>
            <p:ph idx="1"/>
          </p:nvPr>
        </p:nvSpPr>
        <p:spPr/>
        <p:txBody>
          <a:bodyPr>
            <a:normAutofit lnSpcReduction="10000"/>
          </a:bodyPr>
          <a:lstStyle/>
          <a:p>
            <a:r>
              <a:rPr lang="en-US" dirty="0" smtClean="0"/>
              <a:t>Find an area with low light pollution (away from city lights)</a:t>
            </a:r>
          </a:p>
          <a:p>
            <a:r>
              <a:rPr lang="en-US" dirty="0" smtClean="0"/>
              <a:t>Pick a time that does not conflict with a full or nearly full moon</a:t>
            </a:r>
          </a:p>
          <a:p>
            <a:r>
              <a:rPr lang="en-US" dirty="0" smtClean="0"/>
              <a:t>Fall, Winter, early Spring – Dress warmly!</a:t>
            </a:r>
          </a:p>
          <a:p>
            <a:r>
              <a:rPr lang="en-US" dirty="0" smtClean="0"/>
              <a:t>Summer – take a jacket &amp; bug repellant!</a:t>
            </a:r>
          </a:p>
          <a:p>
            <a:r>
              <a:rPr lang="en-US" dirty="0" smtClean="0"/>
              <a:t>Take a red lens flashlight &amp; a regular flashlight</a:t>
            </a:r>
          </a:p>
          <a:p>
            <a:r>
              <a:rPr lang="en-US" dirty="0" smtClean="0"/>
              <a:t>Take a viewing aid(s)</a:t>
            </a:r>
          </a:p>
          <a:p>
            <a:r>
              <a:rPr lang="en-US" dirty="0" smtClean="0"/>
              <a:t>Take a friend or a group of friends </a:t>
            </a:r>
          </a:p>
          <a:p>
            <a:r>
              <a:rPr lang="en-US" dirty="0" smtClean="0"/>
              <a:t>Have a plan </a:t>
            </a:r>
          </a:p>
          <a:p>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2</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View</a:t>
            </a:r>
            <a:endParaRPr lang="en-US" dirty="0"/>
          </a:p>
        </p:txBody>
      </p:sp>
      <p:sp>
        <p:nvSpPr>
          <p:cNvPr id="3" name="Content Placeholder 2"/>
          <p:cNvSpPr>
            <a:spLocks noGrp="1"/>
          </p:cNvSpPr>
          <p:nvPr>
            <p:ph idx="1"/>
          </p:nvPr>
        </p:nvSpPr>
        <p:spPr/>
        <p:txBody>
          <a:bodyPr/>
          <a:lstStyle/>
          <a:p>
            <a:r>
              <a:rPr lang="en-US" dirty="0" smtClean="0"/>
              <a:t>Naked eye</a:t>
            </a:r>
          </a:p>
          <a:p>
            <a:r>
              <a:rPr lang="en-US" dirty="0" smtClean="0"/>
              <a:t>Binoculars</a:t>
            </a:r>
          </a:p>
          <a:p>
            <a:r>
              <a:rPr lang="en-US" dirty="0" smtClean="0"/>
              <a:t>Telescope(s)</a:t>
            </a:r>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3</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a Plan</a:t>
            </a:r>
            <a:endParaRPr lang="en-US" dirty="0"/>
          </a:p>
        </p:txBody>
      </p:sp>
      <p:sp>
        <p:nvSpPr>
          <p:cNvPr id="3" name="Content Placeholder 2"/>
          <p:cNvSpPr>
            <a:spLocks noGrp="1"/>
          </p:cNvSpPr>
          <p:nvPr>
            <p:ph idx="1"/>
          </p:nvPr>
        </p:nvSpPr>
        <p:spPr/>
        <p:txBody>
          <a:bodyPr>
            <a:normAutofit lnSpcReduction="10000"/>
          </a:bodyPr>
          <a:lstStyle/>
          <a:p>
            <a:r>
              <a:rPr lang="en-US" dirty="0" smtClean="0"/>
              <a:t>Start by identifying the brighter stars for the season &amp; time-of-night</a:t>
            </a:r>
          </a:p>
          <a:p>
            <a:r>
              <a:rPr lang="en-US" dirty="0" smtClean="0"/>
              <a:t>Identify the constellations that contain these brighter stars &amp; try to find the other, dimmer stars in these constellations (use binoculars, if needed)</a:t>
            </a:r>
          </a:p>
          <a:p>
            <a:r>
              <a:rPr lang="en-US" dirty="0" smtClean="0"/>
              <a:t>Start with the part of the sky that is darkest for your viewing area (don’t try to find stars in the glow of a close-by city)</a:t>
            </a:r>
          </a:p>
          <a:p>
            <a:r>
              <a:rPr lang="en-US" dirty="0" smtClean="0"/>
              <a:t>Use viewing aids for planning &amp; actual viewing (set some goals beforehand)</a:t>
            </a:r>
          </a:p>
          <a:p>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4</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a:t>
            </a:r>
            <a:endParaRPr lang="en-US" dirty="0"/>
          </a:p>
        </p:txBody>
      </p:sp>
      <p:sp>
        <p:nvSpPr>
          <p:cNvPr id="3" name="Content Placeholder 2"/>
          <p:cNvSpPr>
            <a:spLocks noGrp="1"/>
          </p:cNvSpPr>
          <p:nvPr>
            <p:ph idx="1"/>
          </p:nvPr>
        </p:nvSpPr>
        <p:spPr/>
        <p:txBody>
          <a:bodyPr>
            <a:normAutofit fontScale="92500"/>
          </a:bodyPr>
          <a:lstStyle/>
          <a:p>
            <a:r>
              <a:rPr lang="en-US" dirty="0" smtClean="0"/>
              <a:t>Don’t try to view “faint </a:t>
            </a:r>
            <a:r>
              <a:rPr lang="en-US" dirty="0" err="1" smtClean="0"/>
              <a:t>fuzzies</a:t>
            </a:r>
            <a:r>
              <a:rPr lang="en-US" dirty="0" smtClean="0"/>
              <a:t>” until you know your way around the sky</a:t>
            </a:r>
          </a:p>
          <a:p>
            <a:r>
              <a:rPr lang="en-US" dirty="0" smtClean="0"/>
              <a:t>If you have a GOTO scope turn off the GOTO function for the 1</a:t>
            </a:r>
            <a:r>
              <a:rPr lang="en-US" baseline="30000" dirty="0" smtClean="0"/>
              <a:t>st</a:t>
            </a:r>
            <a:r>
              <a:rPr lang="en-US" dirty="0" smtClean="0"/>
              <a:t> year (use the keypad to move the scope, but use the finder scope to locate objects in the sky – take </a:t>
            </a:r>
            <a:r>
              <a:rPr lang="en-US" dirty="0" err="1" smtClean="0"/>
              <a:t>xtra</a:t>
            </a:r>
            <a:r>
              <a:rPr lang="en-US" dirty="0" smtClean="0"/>
              <a:t> batteries for both!!)</a:t>
            </a:r>
          </a:p>
          <a:p>
            <a:r>
              <a:rPr lang="en-US" dirty="0" smtClean="0"/>
              <a:t>Use low-power EPs (higher # of mm, 25mm or 30mm) – high power magnification is rarely your friend, but field-of-view is!</a:t>
            </a:r>
          </a:p>
          <a:p>
            <a:r>
              <a:rPr lang="en-US" dirty="0" smtClean="0"/>
              <a:t>If your scope has a 6x35 or smaller finder scope consider replacing it with a red-dot finder</a:t>
            </a:r>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5</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 (cont)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Once you’re familiar with a few constellations, try to find a bright nebula, double star, or globular cluster within that constellation (use a viewing aid to identify the name, location &amp; brightness</a:t>
            </a:r>
            <a:r>
              <a:rPr lang="en-US" dirty="0" smtClean="0"/>
              <a:t>); start with the Messier objects</a:t>
            </a:r>
            <a:endParaRPr lang="en-US" dirty="0" smtClean="0"/>
          </a:p>
          <a:p>
            <a:r>
              <a:rPr lang="en-US" dirty="0" smtClean="0"/>
              <a:t>Brightness is measured by magnitude, but </a:t>
            </a:r>
            <a:r>
              <a:rPr lang="en-US" dirty="0" err="1" smtClean="0"/>
              <a:t>Mag</a:t>
            </a:r>
            <a:r>
              <a:rPr lang="en-US" dirty="0" smtClean="0"/>
              <a:t> 1 is brighter than </a:t>
            </a:r>
            <a:r>
              <a:rPr lang="en-US" dirty="0" err="1" smtClean="0"/>
              <a:t>Mag</a:t>
            </a:r>
            <a:r>
              <a:rPr lang="en-US" dirty="0" smtClean="0"/>
              <a:t> 2, and </a:t>
            </a:r>
            <a:r>
              <a:rPr lang="en-US" dirty="0" err="1" smtClean="0"/>
              <a:t>Mag</a:t>
            </a:r>
            <a:r>
              <a:rPr lang="en-US" dirty="0" smtClean="0"/>
              <a:t> -1 is brighter than </a:t>
            </a:r>
            <a:r>
              <a:rPr lang="en-US" dirty="0" err="1" smtClean="0"/>
              <a:t>Mag</a:t>
            </a:r>
            <a:r>
              <a:rPr lang="en-US" dirty="0" smtClean="0"/>
              <a:t> 1 !  Start by viewing objects of </a:t>
            </a:r>
            <a:r>
              <a:rPr lang="en-US" dirty="0" err="1" smtClean="0"/>
              <a:t>Mag</a:t>
            </a:r>
            <a:r>
              <a:rPr lang="en-US" dirty="0" smtClean="0"/>
              <a:t> 7.5 or brighter </a:t>
            </a:r>
            <a:r>
              <a:rPr lang="en-US" dirty="0" smtClean="0"/>
              <a:t>(</a:t>
            </a:r>
            <a:r>
              <a:rPr lang="en-US" dirty="0" smtClean="0"/>
              <a:t>the bigger the number, the dimmer the object</a:t>
            </a:r>
            <a:r>
              <a:rPr lang="en-US" dirty="0" smtClean="0"/>
              <a:t>)</a:t>
            </a:r>
            <a:endParaRPr lang="en-US" dirty="0" smtClean="0"/>
          </a:p>
          <a:p>
            <a:r>
              <a:rPr lang="en-US" dirty="0" smtClean="0"/>
              <a:t>Don’t forget the planets.  Jupiter, Saturn, Venus, Mars &amp; Mercury are interesting objects to view.  Jupiter with its 4 major moons and Saturn with its rings provide views in even small scopes that will blow your socks off!</a:t>
            </a:r>
          </a:p>
          <a:p>
            <a:r>
              <a:rPr lang="en-US" dirty="0" smtClean="0"/>
              <a:t>Visit a “Star Party” in your state</a:t>
            </a:r>
          </a:p>
          <a:p>
            <a:r>
              <a:rPr lang="en-US" dirty="0" smtClean="0"/>
              <a:t>Join GRAAA – associate with other amateur astronomers</a:t>
            </a:r>
            <a:r>
              <a:rPr lang="en-US" dirty="0" smtClean="0"/>
              <a:t>!</a:t>
            </a:r>
          </a:p>
          <a:p>
            <a:r>
              <a:rPr lang="en-US" dirty="0" smtClean="0"/>
              <a:t>Buy a green (not red!) laser pointer – everyone in your group will know where you’re looking in the sky – resist pointing it at aircraft!!</a:t>
            </a:r>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6</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fontScale="92500"/>
          </a:bodyPr>
          <a:lstStyle/>
          <a:p>
            <a:r>
              <a:rPr lang="en-US" dirty="0" smtClean="0"/>
              <a:t>Telescopes have small fields of view compared the naked eye or even binoculars.  As a result, telescopes are useless for identifying constellations</a:t>
            </a:r>
          </a:p>
          <a:p>
            <a:r>
              <a:rPr lang="en-US" dirty="0" smtClean="0"/>
              <a:t>If your scope uses mirrors (Newtonian) learn how to collimate (align) it</a:t>
            </a:r>
          </a:p>
          <a:p>
            <a:r>
              <a:rPr lang="en-US" dirty="0" smtClean="0"/>
              <a:t>Celestial objects move across the sky at the rate of 15 deg/hour, because of the earth’s rotation –an object on the eastern horizon will be much easier to see </a:t>
            </a:r>
            <a:r>
              <a:rPr lang="en-US" dirty="0" smtClean="0"/>
              <a:t>2 </a:t>
            </a:r>
            <a:r>
              <a:rPr lang="en-US" dirty="0" smtClean="0"/>
              <a:t>or </a:t>
            </a:r>
            <a:r>
              <a:rPr lang="en-US" dirty="0" smtClean="0"/>
              <a:t>3 </a:t>
            </a:r>
            <a:r>
              <a:rPr lang="en-US" dirty="0" smtClean="0"/>
              <a:t>hours later. Wait until it is higher in the sky to attempt viewing – you’re looking thru less atmosphere</a:t>
            </a:r>
          </a:p>
          <a:p>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7</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a:t>
            </a:r>
            <a:r>
              <a:rPr lang="en-US" dirty="0" smtClean="0"/>
              <a:t>won’t </a:t>
            </a:r>
            <a:r>
              <a:rPr lang="en-US" dirty="0" smtClean="0"/>
              <a:t>see nebulae and galaxies in color as usually depicted on the box that contained your telescope.  Our eyes are not designed to see the color  of faint light &amp; the manufacturers are guilty of false advertizing! </a:t>
            </a:r>
          </a:p>
          <a:p>
            <a:r>
              <a:rPr lang="en-US" dirty="0" smtClean="0"/>
              <a:t>Because of seasonal differences it will take at least a year to become familiar with the major constellations – be patient!</a:t>
            </a:r>
          </a:p>
          <a:p>
            <a:r>
              <a:rPr lang="en-US" dirty="0" smtClean="0"/>
              <a:t>If Michigan weather treats you to unexpected clear skies for even an hour or so, take advantage of it by simply walking out into the yard (away from bright lights)  and identifying the major stars and a few constellations.  Practice makes perfect</a:t>
            </a:r>
            <a:r>
              <a:rPr lang="en-US" dirty="0" smtClean="0"/>
              <a:t>!</a:t>
            </a:r>
          </a:p>
          <a:p>
            <a:r>
              <a:rPr lang="en-US" dirty="0" smtClean="0"/>
              <a:t>Visit the GR Planetarium – where the skies are always clear!</a:t>
            </a:r>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8</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Viewing &amp; Planning Aids</a:t>
            </a:r>
            <a:endParaRPr lang="en-US" dirty="0"/>
          </a:p>
        </p:txBody>
      </p:sp>
      <p:sp>
        <p:nvSpPr>
          <p:cNvPr id="3" name="Content Placeholder 2"/>
          <p:cNvSpPr>
            <a:spLocks noGrp="1"/>
          </p:cNvSpPr>
          <p:nvPr>
            <p:ph idx="1"/>
          </p:nvPr>
        </p:nvSpPr>
        <p:spPr/>
        <p:txBody>
          <a:bodyPr/>
          <a:lstStyle/>
          <a:p>
            <a:r>
              <a:rPr lang="en-US" dirty="0" smtClean="0"/>
              <a:t>Books</a:t>
            </a:r>
          </a:p>
          <a:p>
            <a:r>
              <a:rPr lang="en-US" dirty="0" smtClean="0"/>
              <a:t>Periodicals (magazines)</a:t>
            </a:r>
          </a:p>
          <a:p>
            <a:r>
              <a:rPr lang="en-US" dirty="0" smtClean="0"/>
              <a:t>On-line</a:t>
            </a:r>
          </a:p>
          <a:p>
            <a:r>
              <a:rPr lang="en-US" dirty="0" smtClean="0"/>
              <a:t>Computer Based</a:t>
            </a:r>
          </a:p>
          <a:p>
            <a:r>
              <a:rPr lang="en-US" dirty="0" smtClean="0"/>
              <a:t>I-Touch, I-Pad Apps</a:t>
            </a:r>
            <a:endParaRPr lang="en-US" dirty="0"/>
          </a:p>
        </p:txBody>
      </p:sp>
      <p:sp>
        <p:nvSpPr>
          <p:cNvPr id="4" name="Date Placeholder 3"/>
          <p:cNvSpPr>
            <a:spLocks noGrp="1"/>
          </p:cNvSpPr>
          <p:nvPr>
            <p:ph type="dt" sz="half" idx="10"/>
          </p:nvPr>
        </p:nvSpPr>
        <p:spPr/>
        <p:txBody>
          <a:bodyPr/>
          <a:lstStyle/>
          <a:p>
            <a:r>
              <a:rPr lang="en-US" smtClean="0"/>
              <a:t>2/26/2011</a:t>
            </a:r>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9</a:t>
            </a:fld>
            <a:endParaRPr kumimoji="0" lang="en-US"/>
          </a:p>
        </p:txBody>
      </p:sp>
      <p:sp>
        <p:nvSpPr>
          <p:cNvPr id="6" name="Footer Placeholder 5"/>
          <p:cNvSpPr>
            <a:spLocks noGrp="1"/>
          </p:cNvSpPr>
          <p:nvPr>
            <p:ph type="ftr" sz="quarter" idx="11"/>
          </p:nvPr>
        </p:nvSpPr>
        <p:spPr/>
        <p:txBody>
          <a:bodyPr/>
          <a:lstStyle/>
          <a:p>
            <a:r>
              <a:rPr kumimoji="0" lang="en-US" smtClean="0"/>
              <a:t>GRAAA Presentation</a:t>
            </a:r>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612</TotalTime>
  <Words>1192</Words>
  <Application>Microsoft Office PowerPoint</Application>
  <PresentationFormat>On-screen Show (4:3)</PresentationFormat>
  <Paragraphs>137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Navigating the Sky</vt:lpstr>
      <vt:lpstr>How do I get started?</vt:lpstr>
      <vt:lpstr>Ways to View</vt:lpstr>
      <vt:lpstr>Have a Plan</vt:lpstr>
      <vt:lpstr>Helpful Tips</vt:lpstr>
      <vt:lpstr>Helpful Tips (cont)</vt:lpstr>
      <vt:lpstr>Remember!</vt:lpstr>
      <vt:lpstr>Remember!</vt:lpstr>
      <vt:lpstr>Viewing &amp; Planning Aids</vt:lpstr>
      <vt:lpstr>Good Books</vt:lpstr>
      <vt:lpstr>Good Books (cont)</vt:lpstr>
      <vt:lpstr>Magazines</vt:lpstr>
      <vt:lpstr>On-Line</vt:lpstr>
      <vt:lpstr>Computer-Based Planetarium S/W</vt:lpstr>
      <vt:lpstr>IPAD, ITOUCH  Apps</vt:lpstr>
      <vt:lpstr>25 Brightest Stars (7 in So. Hemisphere &amp; not visible)</vt:lpstr>
      <vt:lpstr>25 Brightest Stars (cont)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the Sky</dc:title>
  <dc:creator>Greg Comegys</dc:creator>
  <cp:lastModifiedBy>Greg Comegys</cp:lastModifiedBy>
  <cp:revision>55</cp:revision>
  <dcterms:created xsi:type="dcterms:W3CDTF">2011-02-25T20:24:10Z</dcterms:created>
  <dcterms:modified xsi:type="dcterms:W3CDTF">2011-02-26T16:31:23Z</dcterms:modified>
</cp:coreProperties>
</file>