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305" r:id="rId14"/>
    <p:sldId id="304" r:id="rId15"/>
    <p:sldId id="30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02" r:id="rId45"/>
    <p:sldId id="297" r:id="rId46"/>
    <p:sldId id="298" r:id="rId47"/>
    <p:sldId id="299" r:id="rId48"/>
    <p:sldId id="300" r:id="rId49"/>
    <p:sldId id="301" r:id="rId50"/>
    <p:sldId id="303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04D53-464C-4110-81A8-E7211F973E4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151B2-18E4-44E0-BEF4-20B4D2977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02FBBB4-831F-4801-A1A9-703E36AF9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7.xml"/><Relationship Id="rId7" Type="http://schemas.openxmlformats.org/officeDocument/2006/relationships/slide" Target="slide20.xml"/><Relationship Id="rId12" Type="http://schemas.openxmlformats.org/officeDocument/2006/relationships/slide" Target="slide25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slide" Target="slide50.xml"/><Relationship Id="rId10" Type="http://schemas.openxmlformats.org/officeDocument/2006/relationships/slide" Target="slide23.xml"/><Relationship Id="rId4" Type="http://schemas.openxmlformats.org/officeDocument/2006/relationships/slide" Target="slide18.xml"/><Relationship Id="rId9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wner\Documents\GRAAA%20presentations\2013-Looking%20up%20&amp;%20ahead\DSCN1974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slide" Target="slide45.xml"/><Relationship Id="rId4" Type="http://schemas.openxmlformats.org/officeDocument/2006/relationships/slide" Target="slide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Looking Up &amp; Looking Ahead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blow the dust off your telescope &amp; start using it!!</a:t>
            </a:r>
            <a:endParaRPr lang="en-US" dirty="0"/>
          </a:p>
        </p:txBody>
      </p:sp>
      <p:pic>
        <p:nvPicPr>
          <p:cNvPr id="4" name="Picture 3" descr="DSCN1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381000"/>
            <a:ext cx="4340352" cy="325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Try </a:t>
            </a:r>
            <a:r>
              <a:rPr lang="en-US" dirty="0" err="1" smtClean="0"/>
              <a:t>astro</a:t>
            </a:r>
            <a:r>
              <a:rPr lang="en-US" dirty="0" smtClean="0"/>
              <a:t>-imaging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err="1" smtClean="0">
                <a:hlinkClick r:id="rId2" action="ppaction://hlinksldjump"/>
              </a:rPr>
              <a:t>astro</a:t>
            </a:r>
            <a:r>
              <a:rPr lang="en-US" i="1" dirty="0" smtClean="0">
                <a:hlinkClick r:id="rId2" action="ppaction://hlinksldjump"/>
              </a:rPr>
              <a:t>-imaging</a:t>
            </a:r>
            <a:r>
              <a:rPr lang="en-US" dirty="0" smtClean="0"/>
              <a:t> is NOT for the faint of heart, but the results are addictive!</a:t>
            </a:r>
          </a:p>
          <a:p>
            <a:r>
              <a:rPr lang="en-US" dirty="0" smtClean="0"/>
              <a:t>images can now be made by amateurs that rival observatory images</a:t>
            </a:r>
          </a:p>
          <a:p>
            <a:r>
              <a:rPr lang="en-US" dirty="0" smtClean="0"/>
              <a:t>consumer grade DSLRs may be used for the imager by simply attaching to your OTA via a camera specific adapter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Veen</a:t>
            </a:r>
            <a:r>
              <a:rPr lang="en-US" dirty="0" smtClean="0"/>
              <a:t> is fully equipped for imaging, &amp; is available to members following training 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Try </a:t>
            </a:r>
            <a:r>
              <a:rPr lang="en-US" dirty="0" err="1" smtClean="0"/>
              <a:t>astro</a:t>
            </a:r>
            <a:r>
              <a:rPr lang="en-US" dirty="0" smtClean="0"/>
              <a:t>-imaging </a:t>
            </a:r>
            <a:r>
              <a:rPr lang="en-US" sz="2800" i="1" dirty="0" smtClean="0"/>
              <a:t>(cont)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err="1" smtClean="0"/>
              <a:t>astro</a:t>
            </a:r>
            <a:r>
              <a:rPr lang="en-US" i="1" dirty="0" smtClean="0"/>
              <a:t>-imaging</a:t>
            </a:r>
            <a:r>
              <a:rPr lang="en-US" dirty="0" smtClean="0"/>
              <a:t> does impose some </a:t>
            </a:r>
            <a:r>
              <a:rPr lang="en-US" dirty="0" smtClean="0">
                <a:hlinkClick r:id="rId2" action="ppaction://hlinksldjump"/>
              </a:rPr>
              <a:t>equipment</a:t>
            </a:r>
            <a:r>
              <a:rPr lang="en-US" dirty="0" smtClean="0"/>
              <a:t> requirements – know these before embarking down this slippery slope!</a:t>
            </a:r>
          </a:p>
          <a:p>
            <a:r>
              <a:rPr lang="en-US" dirty="0" smtClean="0"/>
              <a:t> the learning curve is steep, but several GRAAA members serve as mentors – </a:t>
            </a:r>
            <a:r>
              <a:rPr lang="en-US" b="1" dirty="0" smtClean="0"/>
              <a:t>don’t go it alone!</a:t>
            </a:r>
          </a:p>
          <a:p>
            <a:r>
              <a:rPr lang="en-US" dirty="0" smtClean="0"/>
              <a:t>several new hi-tech devices allow 1 to 2 hour  tracking for DSLRs without the need for fully guided equatorial mounts.  These are primarily for DSLRs &amp; camera lenses, not for heavy scopes, and are very transportable  (</a:t>
            </a:r>
            <a:r>
              <a:rPr lang="en-US" dirty="0" smtClean="0">
                <a:hlinkClick r:id="rId3" action="ppaction://hlinksldjump"/>
              </a:rPr>
              <a:t>1</a:t>
            </a:r>
            <a:r>
              <a:rPr lang="en-US" dirty="0" smtClean="0"/>
              <a:t>  </a:t>
            </a:r>
            <a:r>
              <a:rPr lang="en-US" dirty="0" smtClean="0">
                <a:hlinkClick r:id="rId4" action="ppaction://hlinksldjump"/>
              </a:rPr>
              <a:t>2</a:t>
            </a:r>
            <a:r>
              <a:rPr lang="en-US" dirty="0" smtClean="0"/>
              <a:t>  </a:t>
            </a:r>
            <a:r>
              <a:rPr lang="en-US" dirty="0" smtClean="0">
                <a:hlinkClick r:id="rId5" action="ppaction://hlinksldjump"/>
              </a:rPr>
              <a:t>3</a:t>
            </a:r>
            <a:r>
              <a:rPr lang="en-US" dirty="0" smtClean="0"/>
              <a:t>  </a:t>
            </a:r>
            <a:r>
              <a:rPr lang="en-US" dirty="0" smtClean="0">
                <a:hlinkClick r:id="rId6" action="ppaction://hlinksldjump"/>
              </a:rPr>
              <a:t>4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Video-imaging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>
                <a:hlinkClick r:id="rId2" action="ppaction://hlinksldjump"/>
              </a:rPr>
              <a:t>video-imaging</a:t>
            </a:r>
            <a:r>
              <a:rPr lang="en-US" dirty="0" smtClean="0"/>
              <a:t> is rapidly becoming a favorite of the imaging crowd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long frame times (by video standards) provide 	very detailed images in near real time (once 	per minute as an example)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great for displaying DSOs on large video 	screens for public viewing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no post-processing is required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GRAAA   presented by GLC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pic>
        <p:nvPicPr>
          <p:cNvPr id="4" name="Picture 3" descr="DSCN1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4064000" cy="3048000"/>
          </a:xfrm>
          <a:prstGeom prst="rect">
            <a:avLst/>
          </a:prstGeom>
        </p:spPr>
      </p:pic>
      <p:pic>
        <p:nvPicPr>
          <p:cNvPr id="5" name="Picture 4" descr="DSCN1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2971800"/>
            <a:ext cx="4035552" cy="302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358562">
            <a:off x="682837" y="1106896"/>
            <a:ext cx="46675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</a:t>
            </a:r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on’t sleep thru the night!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184769">
            <a:off x="2505890" y="5266899"/>
            <a:ext cx="33025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</a:t>
            </a:r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njoy astronomy!!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1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828800"/>
            <a:ext cx="5994400" cy="4495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 rot="2131982">
            <a:off x="2366145" y="1043872"/>
            <a:ext cx="283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he 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end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1295400"/>
            <a:ext cx="734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Email address:  </a:t>
            </a:r>
            <a:r>
              <a:rPr lang="en-US" sz="3200" b="1" dirty="0" smtClean="0">
                <a:solidFill>
                  <a:srgbClr val="FF0000"/>
                </a:solidFill>
              </a:rPr>
              <a:t>greg_comegys@charter.net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2362200"/>
            <a:ext cx="6390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Website</a:t>
            </a:r>
            <a:r>
              <a:rPr lang="en-US" sz="2400" b="1" i="1" dirty="0" smtClean="0"/>
              <a:t>: </a:t>
            </a:r>
            <a:r>
              <a:rPr lang="en-US" sz="3200" b="1" i="1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gregswebsite.weebly.com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Reflex (1x) Finders</a:t>
            </a:r>
            <a:endParaRPr lang="en-US" dirty="0"/>
          </a:p>
        </p:txBody>
      </p:sp>
      <p:pic>
        <p:nvPicPr>
          <p:cNvPr id="6" name="Content Placeholder 5" descr="Reflex Finder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057400"/>
            <a:ext cx="4152900" cy="44290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4864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Optical &amp; Green Laser Finder</a:t>
            </a:r>
            <a:endParaRPr lang="en-US" dirty="0"/>
          </a:p>
        </p:txBody>
      </p:sp>
      <p:pic>
        <p:nvPicPr>
          <p:cNvPr id="6" name="Content Placeholder 5" descr="Optical Finder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1981200"/>
            <a:ext cx="4214812" cy="43773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Nearly Useless Optical Finder</a:t>
            </a:r>
            <a:endParaRPr lang="en-US" dirty="0"/>
          </a:p>
        </p:txBody>
      </p:sp>
      <p:pic>
        <p:nvPicPr>
          <p:cNvPr id="6" name="Content Placeholder 5" descr="6x30 Finder-n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600200"/>
            <a:ext cx="4078425" cy="47736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3048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Basic Rack &amp; Pinion &amp; </a:t>
            </a:r>
            <a:r>
              <a:rPr lang="en-US" dirty="0" err="1" smtClean="0">
                <a:hlinkClick r:id="" action="ppaction://hlinkshowjump?jump=lastslideviewed"/>
              </a:rPr>
              <a:t>Crayford</a:t>
            </a:r>
            <a:r>
              <a:rPr lang="en-US" dirty="0" smtClean="0">
                <a:hlinkClick r:id="" action="ppaction://hlinkshowjump?jump=lastslideviewed"/>
              </a:rPr>
              <a:t> Focusers</a:t>
            </a:r>
            <a:endParaRPr lang="en-US" dirty="0"/>
          </a:p>
        </p:txBody>
      </p:sp>
      <p:pic>
        <p:nvPicPr>
          <p:cNvPr id="6" name="Content Placeholder 5" descr="Focuser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71612" y="2132012"/>
            <a:ext cx="5438775" cy="3810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do I re-kindle my interest in astronomy??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add </a:t>
            </a:r>
            <a:r>
              <a:rPr lang="en-US" sz="2800" b="1" i="1" dirty="0" smtClean="0"/>
              <a:t>‘</a:t>
            </a:r>
            <a:r>
              <a:rPr lang="en-US" sz="2800" b="1" i="1" dirty="0" smtClean="0">
                <a:solidFill>
                  <a:srgbClr val="92D050"/>
                </a:solidFill>
              </a:rPr>
              <a:t>BLING</a:t>
            </a:r>
            <a:r>
              <a:rPr lang="en-US" sz="2800" b="1" i="1" dirty="0" smtClean="0"/>
              <a:t>’ </a:t>
            </a:r>
            <a:r>
              <a:rPr lang="en-US" dirty="0" smtClean="0"/>
              <a:t>to your telescope with accessories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upgrade your existing equipment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increase your social experiences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use the new technologies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try your hand at </a:t>
            </a:r>
            <a:r>
              <a:rPr lang="en-US" dirty="0" err="1" smtClean="0"/>
              <a:t>astro</a:t>
            </a:r>
            <a:r>
              <a:rPr lang="en-US" dirty="0" smtClean="0"/>
              <a:t>-imaging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add </a:t>
            </a:r>
            <a:r>
              <a:rPr lang="en-US" dirty="0" err="1" smtClean="0"/>
              <a:t>pizzaz</a:t>
            </a:r>
            <a:r>
              <a:rPr lang="en-US" dirty="0" smtClean="0"/>
              <a:t> to your public viewing with near real-time video imaging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Laser Collimator (very handy)</a:t>
            </a:r>
            <a:endParaRPr lang="en-US" dirty="0"/>
          </a:p>
        </p:txBody>
      </p:sp>
      <p:pic>
        <p:nvPicPr>
          <p:cNvPr id="6" name="Content Placeholder 5" descr="Laser Collimato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1828800"/>
            <a:ext cx="2466975" cy="45881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Typical Grab &amp; Go Alt – </a:t>
            </a:r>
            <a:r>
              <a:rPr lang="en-US" dirty="0" err="1" smtClean="0"/>
              <a:t>Az</a:t>
            </a:r>
            <a:r>
              <a:rPr lang="en-US" dirty="0" smtClean="0"/>
              <a:t> Mount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Orion Alt-Az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828800"/>
            <a:ext cx="6808842" cy="3465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Alt – </a:t>
            </a:r>
            <a:r>
              <a:rPr lang="en-US" dirty="0" err="1" smtClean="0">
                <a:hlinkClick r:id="" action="ppaction://hlinkshowjump?jump=lastslideviewed"/>
              </a:rPr>
              <a:t>Az</a:t>
            </a:r>
            <a:r>
              <a:rPr lang="en-US" dirty="0" smtClean="0">
                <a:hlinkClick r:id="" action="ppaction://hlinkshowjump?jump=lastslideviewed"/>
              </a:rPr>
              <a:t> mount with </a:t>
            </a:r>
            <a:r>
              <a:rPr lang="en-US" dirty="0" err="1" smtClean="0">
                <a:hlinkClick r:id="" action="ppaction://hlinkshowjump?jump=lastslideviewed"/>
              </a:rPr>
              <a:t>slo</a:t>
            </a:r>
            <a:r>
              <a:rPr lang="en-US" dirty="0" smtClean="0">
                <a:hlinkClick r:id="" action="ppaction://hlinkshowjump?jump=lastslideviewed"/>
              </a:rPr>
              <a:t>-mo</a:t>
            </a:r>
            <a:br>
              <a:rPr lang="en-US" dirty="0" smtClean="0">
                <a:hlinkClick r:id="" action="ppaction://hlinkshowjump?jump=lastslideviewed"/>
              </a:rPr>
            </a:br>
            <a:r>
              <a:rPr lang="en-US" dirty="0" smtClean="0">
                <a:hlinkClick r:id="" action="ppaction://hlinkshowjump?jump=lastslideviewed"/>
              </a:rPr>
              <a:t>(knobs not shown)</a:t>
            </a:r>
            <a:endParaRPr lang="en-US" dirty="0"/>
          </a:p>
        </p:txBody>
      </p:sp>
      <p:pic>
        <p:nvPicPr>
          <p:cNvPr id="6" name="Content Placeholder 5" descr="Vixen Alt-Az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1962" y="1641475"/>
            <a:ext cx="7458075" cy="47910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1143000"/>
          </a:xfrm>
        </p:spPr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Yet another alt-</a:t>
            </a:r>
            <a:r>
              <a:rPr lang="en-US" dirty="0" err="1" smtClean="0">
                <a:hlinkClick r:id="" action="ppaction://hlinkshowjump?jump=lastslideviewed"/>
              </a:rPr>
              <a:t>az</a:t>
            </a:r>
            <a:r>
              <a:rPr lang="en-US" dirty="0" smtClean="0">
                <a:hlinkClick r:id="" action="ppaction://hlinkshowjump?jump=lastslideviewed"/>
              </a:rPr>
              <a:t> mount </a:t>
            </a:r>
            <a:br>
              <a:rPr lang="en-US" dirty="0" smtClean="0">
                <a:hlinkClick r:id="" action="ppaction://hlinkshowjump?jump=lastslideviewed"/>
              </a:rPr>
            </a:br>
            <a:r>
              <a:rPr lang="en-US" dirty="0" smtClean="0">
                <a:hlinkClick r:id="" action="ppaction://hlinkshowjump?jump=lastslideviewed"/>
              </a:rPr>
              <a:t>(can hold 1 or 2 scopes)</a:t>
            </a:r>
            <a:endParaRPr lang="en-US" dirty="0"/>
          </a:p>
        </p:txBody>
      </p:sp>
      <p:pic>
        <p:nvPicPr>
          <p:cNvPr id="6" name="Content Placeholder 5" descr="DSV-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14396"/>
            <a:ext cx="7467600" cy="36452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1524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DSV-1 shown with 2 scopes</a:t>
            </a:r>
            <a:endParaRPr lang="en-US" dirty="0"/>
          </a:p>
        </p:txBody>
      </p:sp>
      <p:pic>
        <p:nvPicPr>
          <p:cNvPr id="6" name="Content Placeholder 5" descr="DSV-1 Dua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828800"/>
            <a:ext cx="5791200" cy="441507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DSV-1 with heavy scope</a:t>
            </a:r>
            <a:endParaRPr lang="en-US" dirty="0"/>
          </a:p>
        </p:txBody>
      </p:sp>
      <p:pic>
        <p:nvPicPr>
          <p:cNvPr id="6" name="Content Placeholder 5" descr="DSV-1 Singl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1668159"/>
            <a:ext cx="3352799" cy="496331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Typical no-frills </a:t>
            </a:r>
            <a:r>
              <a:rPr lang="en-US" dirty="0" err="1" smtClean="0">
                <a:hlinkClick r:id="" action="ppaction://hlinkshowjump?jump=lastslideviewed"/>
              </a:rPr>
              <a:t>dobsonians</a:t>
            </a:r>
            <a:r>
              <a:rPr lang="en-US" dirty="0" smtClean="0">
                <a:hlinkClick r:id="" action="ppaction://hlinkshowjump?jump=lastslideviewed"/>
              </a:rPr>
              <a:t> </a:t>
            </a:r>
            <a:br>
              <a:rPr lang="en-US" dirty="0" smtClean="0">
                <a:hlinkClick r:id="" action="ppaction://hlinkshowjump?jump=lastslideviewed"/>
              </a:rPr>
            </a:br>
            <a:r>
              <a:rPr lang="en-US" dirty="0" smtClean="0">
                <a:hlinkClick r:id="" action="ppaction://hlinkshowjump?jump=lastslideviewed"/>
              </a:rPr>
              <a:t>very easy to use!</a:t>
            </a:r>
            <a:endParaRPr lang="en-US" dirty="0"/>
          </a:p>
        </p:txBody>
      </p:sp>
      <p:pic>
        <p:nvPicPr>
          <p:cNvPr id="6" name="Content Placeholder 5" descr="Orion Dob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600829"/>
            <a:ext cx="6019800" cy="493483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Anti-dew heaters &amp; dew shield (DIY)</a:t>
            </a:r>
            <a:endParaRPr lang="en-US" dirty="0"/>
          </a:p>
        </p:txBody>
      </p:sp>
      <p:pic>
        <p:nvPicPr>
          <p:cNvPr id="6" name="Content Placeholder 5" descr="Dew Contro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735317"/>
            <a:ext cx="6629400" cy="465692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Binocular mount/stabilizer</a:t>
            </a:r>
            <a:br>
              <a:rPr lang="en-US" dirty="0" smtClean="0">
                <a:hlinkClick r:id="" action="ppaction://hlinkshowjump?jump=lastslideviewed"/>
              </a:rPr>
            </a:br>
            <a:r>
              <a:rPr lang="en-US" dirty="0" smtClean="0">
                <a:hlinkClick r:id="" action="ppaction://hlinkshowjump?jump=lastslideviewed"/>
              </a:rPr>
              <a:t> </a:t>
            </a:r>
            <a:r>
              <a:rPr lang="en-US" sz="2400" dirty="0" smtClean="0">
                <a:hlinkClick r:id="" action="ppaction://hlinkshowjump?jump=lastslideviewed"/>
              </a:rPr>
              <a:t>(binoculars must have a threaded mount insert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6" name="Content Placeholder 5" descr="Orion Binocular Moun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2057400"/>
            <a:ext cx="6961094" cy="35321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James </a:t>
            </a:r>
            <a:r>
              <a:rPr lang="en-US" dirty="0" err="1" smtClean="0">
                <a:hlinkClick r:id="" action="ppaction://hlinkshowjump?jump=lastslideviewed"/>
              </a:rPr>
              <a:t>Veen</a:t>
            </a:r>
            <a:r>
              <a:rPr lang="en-US" dirty="0" smtClean="0">
                <a:hlinkClick r:id="" action="ppaction://hlinkshowjump?jump=lastslideviewed"/>
              </a:rPr>
              <a:t> Observatory</a:t>
            </a:r>
            <a:endParaRPr lang="en-US" dirty="0"/>
          </a:p>
        </p:txBody>
      </p:sp>
      <p:pic>
        <p:nvPicPr>
          <p:cNvPr id="6" name="Content Placeholder 5" descr="DSCN12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9848" y="1696148"/>
            <a:ext cx="6242304" cy="46817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 </a:t>
            </a:r>
            <a:r>
              <a:rPr lang="en-US" b="1" i="1" dirty="0" smtClean="0">
                <a:solidFill>
                  <a:srgbClr val="92D050"/>
                </a:solidFill>
              </a:rPr>
              <a:t>“BLING” </a:t>
            </a:r>
            <a:r>
              <a:rPr lang="en-US" dirty="0" smtClean="0"/>
              <a:t>to your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7467600" cy="48737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upgrade your small finder scope to a </a:t>
            </a:r>
            <a:r>
              <a:rPr lang="en-US" dirty="0" smtClean="0">
                <a:hlinkClick r:id="rId2" action="ppaction://hlinksldjump"/>
              </a:rPr>
              <a:t>‘reflex’ </a:t>
            </a:r>
            <a:r>
              <a:rPr lang="en-US" dirty="0" smtClean="0"/>
              <a:t>finder or good quality </a:t>
            </a:r>
            <a:r>
              <a:rPr lang="en-US" dirty="0" smtClean="0">
                <a:hlinkClick r:id="rId3" action="ppaction://hlinksldjump"/>
              </a:rPr>
              <a:t>optical</a:t>
            </a:r>
            <a:r>
              <a:rPr lang="en-US" dirty="0" smtClean="0"/>
              <a:t> </a:t>
            </a:r>
            <a:r>
              <a:rPr lang="en-US" dirty="0" smtClean="0">
                <a:hlinkClick r:id="rId4" action="ppaction://hlinksldjump"/>
              </a:rPr>
              <a:t>finder</a:t>
            </a:r>
            <a:r>
              <a:rPr lang="en-US" dirty="0" smtClean="0"/>
              <a:t>, or even a </a:t>
            </a:r>
            <a:r>
              <a:rPr lang="en-US" dirty="0" smtClean="0">
                <a:hlinkClick r:id="rId5" action="ppaction://hlinksldjump"/>
              </a:rPr>
              <a:t>green laser</a:t>
            </a:r>
            <a:endParaRPr lang="en-US" dirty="0" smtClean="0"/>
          </a:p>
          <a:p>
            <a:r>
              <a:rPr lang="en-US" dirty="0" smtClean="0"/>
              <a:t>buy a good, wide FOV (65 or 82 deg) eyepiece (EP) or 2 (25mm &amp; 10mm are good choices)</a:t>
            </a:r>
          </a:p>
          <a:p>
            <a:r>
              <a:rPr lang="en-US" dirty="0" smtClean="0"/>
              <a:t>replace your rack &amp; pinion focuser with a </a:t>
            </a:r>
            <a:r>
              <a:rPr lang="en-US" dirty="0" err="1" smtClean="0"/>
              <a:t>Crayford</a:t>
            </a:r>
            <a:r>
              <a:rPr lang="en-US" dirty="0" smtClean="0"/>
              <a:t> (much better control) or replace your existing </a:t>
            </a:r>
            <a:r>
              <a:rPr lang="en-US" dirty="0" err="1" smtClean="0">
                <a:hlinkClick r:id="rId6" action="ppaction://hlinksldjump"/>
              </a:rPr>
              <a:t>Crayford</a:t>
            </a:r>
            <a:r>
              <a:rPr lang="en-US" dirty="0" smtClean="0"/>
              <a:t> with a 10x version (very fine focus control)</a:t>
            </a:r>
          </a:p>
          <a:p>
            <a:r>
              <a:rPr lang="en-US" dirty="0" smtClean="0"/>
              <a:t>Newtonian owners - invest in a </a:t>
            </a:r>
            <a:r>
              <a:rPr lang="en-US" dirty="0" smtClean="0">
                <a:hlinkClick r:id="rId7" action="ppaction://hlinksldjump"/>
              </a:rPr>
              <a:t>laser collimator </a:t>
            </a:r>
            <a:r>
              <a:rPr lang="en-US" dirty="0" smtClean="0"/>
              <a:t>&amp; learn how to use it</a:t>
            </a:r>
          </a:p>
          <a:p>
            <a:r>
              <a:rPr lang="en-US" dirty="0" smtClean="0"/>
              <a:t>replace your scope mount with a sturdier mount &amp; tripod</a:t>
            </a:r>
          </a:p>
          <a:p>
            <a:r>
              <a:rPr lang="en-US" dirty="0" smtClean="0"/>
              <a:t>if you are using an equatorial mount &amp; find it awkward to use, switch to a modern alt-</a:t>
            </a:r>
            <a:r>
              <a:rPr lang="en-US" dirty="0" err="1" smtClean="0"/>
              <a:t>az</a:t>
            </a:r>
            <a:r>
              <a:rPr lang="en-US" dirty="0" smtClean="0"/>
              <a:t>  mount (</a:t>
            </a:r>
            <a:r>
              <a:rPr lang="en-US" dirty="0" smtClean="0">
                <a:hlinkClick r:id="rId8" action="ppaction://hlinksldjump"/>
              </a:rPr>
              <a:t>1</a:t>
            </a:r>
            <a:r>
              <a:rPr lang="en-US" dirty="0" smtClean="0"/>
              <a:t>  </a:t>
            </a:r>
            <a:r>
              <a:rPr lang="en-US" dirty="0" smtClean="0">
                <a:hlinkClick r:id="rId9" action="ppaction://hlinksldjump"/>
              </a:rPr>
              <a:t>2</a:t>
            </a:r>
            <a:r>
              <a:rPr lang="en-US" dirty="0" smtClean="0"/>
              <a:t>  </a:t>
            </a:r>
            <a:r>
              <a:rPr lang="en-US" dirty="0" smtClean="0">
                <a:hlinkClick r:id="rId10" action="ppaction://hlinksldjump"/>
              </a:rPr>
              <a:t>3</a:t>
            </a:r>
            <a:r>
              <a:rPr lang="en-US" dirty="0" smtClean="0"/>
              <a:t>  </a:t>
            </a:r>
            <a:r>
              <a:rPr lang="en-US" dirty="0" smtClean="0">
                <a:hlinkClick r:id="rId11" action="ppaction://hlinksldjump"/>
              </a:rPr>
              <a:t>4</a:t>
            </a:r>
            <a:r>
              <a:rPr lang="en-US" dirty="0" smtClean="0"/>
              <a:t>  </a:t>
            </a:r>
            <a:r>
              <a:rPr lang="en-US" dirty="0" smtClean="0">
                <a:hlinkClick r:id="rId12" action="ppaction://hlinksldjump"/>
              </a:rPr>
              <a:t>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hlinkClick r:id="" action="ppaction://hlinkshowjump?jump=lastslideviewed"/>
              </a:rPr>
              <a:t>Veen</a:t>
            </a:r>
            <a:r>
              <a:rPr lang="en-US" dirty="0" smtClean="0">
                <a:hlinkClick r:id="" action="ppaction://hlinkshowjump?jump=lastslideviewed"/>
              </a:rPr>
              <a:t> Observatory</a:t>
            </a:r>
            <a:br>
              <a:rPr lang="en-US" dirty="0" smtClean="0">
                <a:hlinkClick r:id="" action="ppaction://hlinkshowjump?jump=lastslideviewed"/>
              </a:rPr>
            </a:br>
            <a:r>
              <a:rPr lang="en-US" dirty="0" smtClean="0">
                <a:hlinkClick r:id="" action="ppaction://hlinkshowjump?jump=lastslideviewed"/>
              </a:rPr>
              <a:t>Setting up for public night</a:t>
            </a:r>
            <a:endParaRPr lang="en-US" dirty="0"/>
          </a:p>
        </p:txBody>
      </p:sp>
      <p:pic>
        <p:nvPicPr>
          <p:cNvPr id="6" name="Content Placeholder 5" descr="DSCN12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9848" y="1696148"/>
            <a:ext cx="6242304" cy="46817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1524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Transit of Venus – Cascade Park</a:t>
            </a:r>
            <a:endParaRPr lang="en-US" dirty="0"/>
          </a:p>
        </p:txBody>
      </p:sp>
      <p:pic>
        <p:nvPicPr>
          <p:cNvPr id="6" name="Content Placeholder 5" descr="DSCN10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9848" y="1696148"/>
            <a:ext cx="6242304" cy="46817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1524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</a:t>
            </a:r>
            <a:r>
              <a:rPr lang="en-US" dirty="0" smtClean="0">
                <a:hlinkClick r:id="" action="ppaction://hlinkshowjump?jump=lastslideviewed"/>
              </a:rPr>
              <a:t>Pimp” your heavy Dob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pic>
        <p:nvPicPr>
          <p:cNvPr id="9" name="Content Placeholder 8" descr="Discovery 12inch Dob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828674" y="2362200"/>
            <a:ext cx="3133725" cy="4178300"/>
          </a:xfrm>
        </p:spPr>
      </p:pic>
      <p:pic>
        <p:nvPicPr>
          <p:cNvPr id="10" name="Content Placeholder 9" descr="DSCN103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43400" y="2743200"/>
            <a:ext cx="3911600" cy="29337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Original Dob by Discovery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Converted Dob by DobSTUFF.com</a:t>
            </a:r>
            <a:endParaRPr lang="en-US" dirty="0"/>
          </a:p>
        </p:txBody>
      </p:sp>
      <p:sp>
        <p:nvSpPr>
          <p:cNvPr id="11" name="Up Arrow 10">
            <a:hlinkClick r:id="" action="ppaction://hlinkshowjump?jump=lastslideviewed"/>
          </p:cNvPr>
          <p:cNvSpPr/>
          <p:nvPr/>
        </p:nvSpPr>
        <p:spPr>
          <a:xfrm>
            <a:off x="1524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</a:t>
            </a:r>
            <a:r>
              <a:rPr lang="en-US" dirty="0" smtClean="0">
                <a:hlinkClick r:id="" action="ppaction://hlinkshowjump?jump=lastslideviewed"/>
              </a:rPr>
              <a:t>Pimped” scope ready for travel! </a:t>
            </a:r>
            <a:br>
              <a:rPr lang="en-US" dirty="0" smtClean="0">
                <a:hlinkClick r:id="" action="ppaction://hlinkshowjump?jump=lastslideviewed"/>
              </a:rPr>
            </a:br>
            <a:r>
              <a:rPr lang="en-US" sz="2400" i="1" dirty="0" smtClean="0">
                <a:hlinkClick r:id="" action="ppaction://hlinkshowjump?jump=lastslideviewed"/>
              </a:rPr>
              <a:t>(Handles with wheels are removable)</a:t>
            </a:r>
            <a:endParaRPr lang="en-US" sz="2400" i="1" dirty="0"/>
          </a:p>
        </p:txBody>
      </p:sp>
      <p:pic>
        <p:nvPicPr>
          <p:cNvPr id="6" name="Content Placeholder 5" descr="DSCN12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9848" y="1696148"/>
            <a:ext cx="6242304" cy="46817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Planetarium Software</a:t>
            </a:r>
            <a:br>
              <a:rPr lang="en-US" dirty="0" smtClean="0">
                <a:hlinkClick r:id="" action="ppaction://hlinkshowjump?jump=lastslideviewed"/>
              </a:rPr>
            </a:br>
            <a:r>
              <a:rPr lang="en-US" dirty="0" smtClean="0">
                <a:hlinkClick r:id="" action="ppaction://hlinkshowjump?jump=lastslideviewed"/>
              </a:rPr>
              <a:t>Earth-Centered Universe</a:t>
            </a:r>
            <a:endParaRPr lang="en-US" dirty="0"/>
          </a:p>
        </p:txBody>
      </p:sp>
      <p:pic>
        <p:nvPicPr>
          <p:cNvPr id="6" name="Content Placeholder 5" descr="ECU with 2011 L4 PANSTARR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6038" y="1600200"/>
            <a:ext cx="6809922" cy="4873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Approved (safe) Solar Filters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pic>
        <p:nvPicPr>
          <p:cNvPr id="9" name="Content Placeholder 8" descr="Solar Filter Binocs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86343" y="2438400"/>
            <a:ext cx="2195981" cy="4114800"/>
          </a:xfrm>
        </p:spPr>
      </p:pic>
      <p:pic>
        <p:nvPicPr>
          <p:cNvPr id="10" name="Content Placeholder 9" descr="Solar Filter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87145" y="2481262"/>
            <a:ext cx="2166130" cy="414813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for binoculars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for all sizes of scopes</a:t>
            </a:r>
            <a:endParaRPr lang="en-US" dirty="0"/>
          </a:p>
        </p:txBody>
      </p:sp>
      <p:sp>
        <p:nvSpPr>
          <p:cNvPr id="11" name="Up Arrow 10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hlinkClick r:id="" action="ppaction://hlinkshowjump?jump=lastslideviewed"/>
              </a:rPr>
              <a:t>AstroTrac</a:t>
            </a:r>
            <a:r>
              <a:rPr lang="en-US" dirty="0" smtClean="0">
                <a:hlinkClick r:id="" action="ppaction://hlinkshowjump?jump=lastslideviewed"/>
              </a:rPr>
              <a:t> Imaging Tracker</a:t>
            </a:r>
            <a:endParaRPr lang="en-US" dirty="0"/>
          </a:p>
        </p:txBody>
      </p:sp>
      <p:pic>
        <p:nvPicPr>
          <p:cNvPr id="6" name="Content Placeholder 5" descr="AstroTrac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76400"/>
            <a:ext cx="6629400" cy="501620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hlinkClick r:id="" action="ppaction://hlinkshowjump?jump=lastslideviewed"/>
              </a:rPr>
              <a:t>AstroTrac</a:t>
            </a:r>
            <a:r>
              <a:rPr lang="en-US" dirty="0" smtClean="0">
                <a:hlinkClick r:id="" action="ppaction://hlinkshowjump?jump=lastslideviewed"/>
              </a:rPr>
              <a:t> with DSLR &amp; Telephoto Lens</a:t>
            </a:r>
            <a:endParaRPr lang="en-US" dirty="0"/>
          </a:p>
        </p:txBody>
      </p:sp>
      <p:pic>
        <p:nvPicPr>
          <p:cNvPr id="6" name="Content Placeholder 5" descr="AstroTrac &amp; Ascessorie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26285" y="1600200"/>
            <a:ext cx="4929430" cy="4873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Tracker for DSLR &amp; Telephoto Lens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pic>
        <p:nvPicPr>
          <p:cNvPr id="9" name="Content Placeholder 8" descr="Nano-Tracker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" y="3124200"/>
            <a:ext cx="3657600" cy="2245522"/>
          </a:xfrm>
        </p:spPr>
      </p:pic>
      <p:pic>
        <p:nvPicPr>
          <p:cNvPr id="10" name="Content Placeholder 9" descr="NanoTracker with Camer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71975" y="3066680"/>
            <a:ext cx="3657600" cy="2477239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NanoTracker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With Camera</a:t>
            </a:r>
            <a:endParaRPr lang="en-US" dirty="0"/>
          </a:p>
        </p:txBody>
      </p:sp>
      <p:sp>
        <p:nvSpPr>
          <p:cNvPr id="11" name="Up Arrow 10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hlinkClick r:id="" action="ppaction://hlinkshowjump?jump=lastslideviewed"/>
              </a:rPr>
              <a:t>Ioptron</a:t>
            </a:r>
            <a:r>
              <a:rPr lang="en-US" dirty="0" smtClean="0">
                <a:hlinkClick r:id="" action="ppaction://hlinkshowjump?jump=lastslideviewed"/>
              </a:rPr>
              <a:t> ‘s version of small Tracker</a:t>
            </a:r>
            <a:endParaRPr lang="en-US" dirty="0"/>
          </a:p>
        </p:txBody>
      </p:sp>
      <p:pic>
        <p:nvPicPr>
          <p:cNvPr id="6" name="Content Placeholder 5" descr="Ioptron SkyTracke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33487" y="1760537"/>
            <a:ext cx="5915025" cy="45529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1524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 “BLING” to your scope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your scope is the weak link replace it with a better one</a:t>
            </a:r>
          </a:p>
          <a:p>
            <a:r>
              <a:rPr lang="en-US" dirty="0" smtClean="0"/>
              <a:t>if you have a ‘Costco’ special replace the whole enchilada (recommend a 6”- 8” </a:t>
            </a:r>
            <a:r>
              <a:rPr lang="en-US" dirty="0" smtClean="0">
                <a:hlinkClick r:id="rId2" action="ppaction://hlinksldjump"/>
              </a:rPr>
              <a:t>Dobsonian</a:t>
            </a:r>
            <a:r>
              <a:rPr lang="en-US" dirty="0" smtClean="0"/>
              <a:t> – easy to use &amp; good optics – cost approx. $250.+)</a:t>
            </a:r>
          </a:p>
          <a:p>
            <a:r>
              <a:rPr lang="en-US" dirty="0" smtClean="0"/>
              <a:t>if you own a usable Dobsonian consider adding digital setting circles (DSCs) to increase its usefulness</a:t>
            </a:r>
          </a:p>
          <a:p>
            <a:r>
              <a:rPr lang="en-US" dirty="0" smtClean="0"/>
              <a:t>if you frequently experience problems with dew invest in a </a:t>
            </a:r>
            <a:r>
              <a:rPr lang="en-US" dirty="0" smtClean="0">
                <a:hlinkClick r:id="rId3" action="ppaction://hlinksldjump"/>
              </a:rPr>
              <a:t>heater</a:t>
            </a:r>
            <a:r>
              <a:rPr lang="en-US" dirty="0" smtClean="0"/>
              <a:t> for your scopes secondary mirror, finder scope &amp; primary (if needed)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 smtClean="0"/>
              <a:t>3/16/2013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GRAAA   presented by GLC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hlinkClick r:id="" action="ppaction://hlinkshowjump?jump=lastslideviewed"/>
              </a:rPr>
              <a:t>Mallincam</a:t>
            </a:r>
            <a:r>
              <a:rPr lang="en-US" dirty="0" smtClean="0">
                <a:hlinkClick r:id="" action="ppaction://hlinkshowjump?jump=lastslideviewed"/>
              </a:rPr>
              <a:t> Extreme Video Camera</a:t>
            </a:r>
            <a:endParaRPr lang="en-US" dirty="0"/>
          </a:p>
        </p:txBody>
      </p:sp>
      <p:pic>
        <p:nvPicPr>
          <p:cNvPr id="6" name="Content Placeholder 5" descr="Mallincam Xtrem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28712" y="2074862"/>
            <a:ext cx="6124575" cy="3924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Bracket to attach </a:t>
            </a:r>
            <a:r>
              <a:rPr lang="en-US" dirty="0" err="1" smtClean="0">
                <a:hlinkClick r:id="" action="ppaction://hlinkshowjump?jump=lastslideviewed"/>
              </a:rPr>
              <a:t>iPhone</a:t>
            </a:r>
            <a:r>
              <a:rPr lang="en-US" dirty="0" smtClean="0">
                <a:hlinkClick r:id="" action="ppaction://hlinkshowjump?jump=lastslideviewed"/>
              </a:rPr>
              <a:t> to Eyepiece</a:t>
            </a:r>
            <a:endParaRPr lang="en-US" dirty="0"/>
          </a:p>
        </p:txBody>
      </p:sp>
      <p:pic>
        <p:nvPicPr>
          <p:cNvPr id="6" name="Content Placeholder 5" descr="iPhone Adapte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8500" y="1598612"/>
            <a:ext cx="2171700" cy="4343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Have fun with your smart phone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pic>
        <p:nvPicPr>
          <p:cNvPr id="9" name="Content Placeholder 8" descr="iPhone Adapter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333500" y="2400300"/>
            <a:ext cx="1905000" cy="3810000"/>
          </a:xfrm>
        </p:spPr>
      </p:pic>
      <p:pic>
        <p:nvPicPr>
          <p:cNvPr id="10" name="Content Placeholder 9" descr="DSCN103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71975" y="2933700"/>
            <a:ext cx="3657600" cy="27432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iPhone</a:t>
            </a:r>
            <a:r>
              <a:rPr lang="en-US" dirty="0" smtClean="0"/>
              <a:t> Bracket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iPhone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11" name="Up Arrow 10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hlinkClick r:id="" action="ppaction://hlinkshowjump?jump=lastslideviewed"/>
              </a:rPr>
              <a:t>Have fun with your point &amp; shoot camera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pic>
        <p:nvPicPr>
          <p:cNvPr id="9" name="Content Placeholder 8" descr="Point &amp; Shoot Camera Mount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347464" y="2362200"/>
            <a:ext cx="1877072" cy="3886200"/>
          </a:xfrm>
        </p:spPr>
      </p:pic>
      <p:pic>
        <p:nvPicPr>
          <p:cNvPr id="10" name="Content Placeholder 9" descr="DSCN194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71975" y="2933700"/>
            <a:ext cx="3657600" cy="27432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Bracket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Saturn</a:t>
            </a:r>
            <a:r>
              <a:rPr lang="en-US" dirty="0" smtClean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Coolpix</a:t>
            </a:r>
            <a:r>
              <a:rPr lang="en-US" dirty="0" smtClean="0"/>
              <a:t> L100</a:t>
            </a:r>
            <a:endParaRPr lang="en-US" dirty="0"/>
          </a:p>
        </p:txBody>
      </p:sp>
      <p:sp>
        <p:nvSpPr>
          <p:cNvPr id="11" name="Up Arrow 10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Observatory – Phase I</a:t>
            </a:r>
            <a:endParaRPr lang="en-US" dirty="0"/>
          </a:p>
        </p:txBody>
      </p:sp>
      <p:pic>
        <p:nvPicPr>
          <p:cNvPr id="6" name="Content Placeholder 5" descr="DSCN00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Observatory –phase 1</a:t>
            </a:r>
            <a:endParaRPr lang="en-US" dirty="0"/>
          </a:p>
        </p:txBody>
      </p:sp>
      <p:pic>
        <p:nvPicPr>
          <p:cNvPr id="6" name="Content Placeholder 5" descr="DSCN005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6" cy="4873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1524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Observatory – phase ii</a:t>
            </a:r>
            <a:endParaRPr lang="en-US" dirty="0"/>
          </a:p>
        </p:txBody>
      </p:sp>
      <p:pic>
        <p:nvPicPr>
          <p:cNvPr id="6" name="Content Placeholder 5" descr="DSCN088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M42 – </a:t>
            </a:r>
            <a:r>
              <a:rPr lang="en-US" dirty="0" err="1" smtClean="0">
                <a:hlinkClick r:id="" action="ppaction://hlinkshowjump?jump=lastslideviewed"/>
              </a:rPr>
              <a:t>orion</a:t>
            </a:r>
            <a:r>
              <a:rPr lang="en-US" dirty="0" smtClean="0">
                <a:hlinkClick r:id="" action="ppaction://hlinkshowjump?jump=lastslideviewed"/>
              </a:rPr>
              <a:t> nebula</a:t>
            </a:r>
            <a:endParaRPr lang="en-US" dirty="0"/>
          </a:p>
        </p:txBody>
      </p:sp>
      <p:pic>
        <p:nvPicPr>
          <p:cNvPr id="6" name="Content Placeholder 5" descr="M42-43-CombineFilesAvg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6034" y="1600200"/>
            <a:ext cx="7329932" cy="4873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Typical family star party</a:t>
            </a:r>
            <a:endParaRPr lang="en-US" dirty="0"/>
          </a:p>
        </p:txBody>
      </p:sp>
      <p:pic>
        <p:nvPicPr>
          <p:cNvPr id="6" name="Content Placeholder 5" descr="DSCN129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715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" action="ppaction://hlinkshowjump?jump=lastslideviewed"/>
              </a:rPr>
              <a:t>Imaging scopes on a GOTO mount</a:t>
            </a:r>
            <a:endParaRPr lang="en-US" dirty="0"/>
          </a:p>
        </p:txBody>
      </p:sp>
      <p:pic>
        <p:nvPicPr>
          <p:cNvPr id="6" name="Content Placeholder 5" descr="DSCN117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 “</a:t>
            </a:r>
            <a:r>
              <a:rPr lang="en-US" dirty="0" err="1" smtClean="0"/>
              <a:t>Bling</a:t>
            </a:r>
            <a:r>
              <a:rPr lang="en-US" dirty="0" smtClean="0"/>
              <a:t>” to your Binoculars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you own binoculars use them for astronomy – 7x35 or 10x50 are good combinations;  the 1</a:t>
            </a:r>
            <a:r>
              <a:rPr lang="en-US" baseline="30000" dirty="0" smtClean="0"/>
              <a:t>st</a:t>
            </a:r>
            <a:r>
              <a:rPr lang="en-US" dirty="0" smtClean="0"/>
              <a:t> number is power (7 or 10) &amp; the 2</a:t>
            </a:r>
            <a:r>
              <a:rPr lang="en-US" baseline="30000" dirty="0" smtClean="0"/>
              <a:t>nd</a:t>
            </a:r>
            <a:r>
              <a:rPr lang="en-US" dirty="0" smtClean="0"/>
              <a:t> number is the diameter of the front lens in mm (35 or 50).  The light gathering capability is proportional to the square of the 2</a:t>
            </a:r>
            <a:r>
              <a:rPr lang="en-US" baseline="30000" dirty="0" smtClean="0"/>
              <a:t>nd</a:t>
            </a:r>
            <a:r>
              <a:rPr lang="en-US" dirty="0" smtClean="0"/>
              <a:t> number, &amp; is more important than the power.  If you plan to buy binoculars be sure the lens are FULLY, MULTI –Coated (avoid ruby-colored coatings).  10x50 is a good combination.</a:t>
            </a:r>
          </a:p>
          <a:p>
            <a:r>
              <a:rPr lang="en-US" dirty="0" smtClean="0"/>
              <a:t>Consider getting or building a binocular </a:t>
            </a:r>
            <a:r>
              <a:rPr lang="en-US" dirty="0" smtClean="0">
                <a:hlinkClick r:id="rId2" action="ppaction://hlinksldjump"/>
              </a:rPr>
              <a:t>holder/stabilizer</a:t>
            </a:r>
            <a:r>
              <a:rPr lang="en-US" dirty="0" smtClean="0"/>
              <a:t>.  For detailed viewing binoculars must be “held” steady.  With steady binoculars you can view the 4 moons of Jupiter  &amp; the rings of Saturn as well as many deep-space objects.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Don’t shine your green laser on airplanes!!  </a:t>
            </a:r>
            <a:r>
              <a:rPr lang="en-US" dirty="0" smtClean="0"/>
              <a:t>(you’ll go to jail)</a:t>
            </a:r>
            <a:endParaRPr lang="en-US" dirty="0"/>
          </a:p>
        </p:txBody>
      </p:sp>
      <p:pic>
        <p:nvPicPr>
          <p:cNvPr id="6" name="Content Placeholder 5" descr="DSCN18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sp>
        <p:nvSpPr>
          <p:cNvPr id="7" name="Up Arrow 6">
            <a:hlinkClick r:id="" action="ppaction://hlinkshowjump?jump=lastslideviewed"/>
          </p:cNvPr>
          <p:cNvSpPr/>
          <p:nvPr/>
        </p:nvSpPr>
        <p:spPr>
          <a:xfrm>
            <a:off x="228600" y="55626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  <p:pic>
        <p:nvPicPr>
          <p:cNvPr id="4" name="DSCN197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5" name="Up Arrow 4">
            <a:hlinkClick r:id="" action="ppaction://hlinkshowjump?jump=lastslideviewed"/>
          </p:cNvPr>
          <p:cNvSpPr/>
          <p:nvPr/>
        </p:nvSpPr>
        <p:spPr>
          <a:xfrm>
            <a:off x="228600" y="5638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 social experience to your hobby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join the </a:t>
            </a:r>
            <a:r>
              <a:rPr lang="en-US" dirty="0" smtClean="0">
                <a:hlinkClick r:id="rId2" action="ppaction://hlinksldjump"/>
              </a:rPr>
              <a:t>GRAAA</a:t>
            </a:r>
            <a:r>
              <a:rPr lang="en-US" dirty="0" smtClean="0"/>
              <a:t> for </a:t>
            </a:r>
            <a:r>
              <a:rPr lang="en-US" dirty="0" smtClean="0">
                <a:hlinkClick r:id="rId3" action="ppaction://hlinksldjump"/>
              </a:rPr>
              <a:t>camaraderie</a:t>
            </a:r>
            <a:r>
              <a:rPr lang="en-US" dirty="0" smtClean="0"/>
              <a:t>,  help, mentoring, good speakers, availability of 1</a:t>
            </a:r>
            <a:r>
              <a:rPr lang="en-US" baseline="30000" dirty="0" smtClean="0"/>
              <a:t>st</a:t>
            </a:r>
            <a:r>
              <a:rPr lang="en-US" dirty="0" smtClean="0"/>
              <a:t> class instruments for your use, </a:t>
            </a:r>
            <a:r>
              <a:rPr lang="en-US" dirty="0" smtClean="0">
                <a:hlinkClick r:id="rId4" action="ppaction://hlinksldjump"/>
              </a:rPr>
              <a:t>special events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attend a </a:t>
            </a:r>
            <a:r>
              <a:rPr lang="en-US" dirty="0" smtClean="0">
                <a:hlinkClick r:id="rId5" action="ppaction://hlinksldjump"/>
              </a:rPr>
              <a:t>star party </a:t>
            </a:r>
            <a:r>
              <a:rPr lang="en-US" dirty="0" smtClean="0"/>
              <a:t>(take your spouse, kids, grandkids)</a:t>
            </a:r>
          </a:p>
          <a:p>
            <a:r>
              <a:rPr lang="en-US" dirty="0" smtClean="0"/>
              <a:t>host a 1-evening neighborhood star party</a:t>
            </a:r>
          </a:p>
          <a:p>
            <a:r>
              <a:rPr lang="en-US" dirty="0" smtClean="0"/>
              <a:t> take your family to the GR Planetarium</a:t>
            </a:r>
          </a:p>
          <a:p>
            <a:r>
              <a:rPr lang="en-US" dirty="0" smtClean="0"/>
              <a:t>subscribe to an astronomy magazine (Sky &amp; Telescope, Astronomy, Astronomy Now (British) are good selections &amp; are sold here at Schuler’s.</a:t>
            </a:r>
          </a:p>
          <a:p>
            <a:r>
              <a:rPr lang="en-US" dirty="0" smtClean="0"/>
              <a:t>involve/mentor your kids, grandkids or neighbor kids (get them away from their video games)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Incorporate Technology into Your Astronomy Hobby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add astronomy apps to your smart phone/tablet/laptop – many are free or are only a few bucks;  read reviews before downloading &amp; take time to read the instructions</a:t>
            </a:r>
          </a:p>
          <a:p>
            <a:r>
              <a:rPr lang="en-US" dirty="0" smtClean="0"/>
              <a:t>install a </a:t>
            </a:r>
            <a:r>
              <a:rPr lang="en-US" dirty="0" smtClean="0">
                <a:hlinkClick r:id="rId2" action="ppaction://hlinksldjump"/>
              </a:rPr>
              <a:t>planetarium program </a:t>
            </a:r>
            <a:r>
              <a:rPr lang="en-US" dirty="0" smtClean="0"/>
              <a:t>on your laptop – some are free, many allow you to buy the version with only the features you need &amp; priced accordingly.  Most can used to control GOTO (robotic) scopes.</a:t>
            </a:r>
          </a:p>
          <a:p>
            <a:r>
              <a:rPr lang="en-US" dirty="0" smtClean="0"/>
              <a:t>buy an approved </a:t>
            </a:r>
            <a:r>
              <a:rPr lang="en-US" dirty="0" smtClean="0">
                <a:hlinkClick r:id="rId3" action="ppaction://hlinksldjump"/>
              </a:rPr>
              <a:t>solar filter </a:t>
            </a:r>
            <a:r>
              <a:rPr lang="en-US" dirty="0" smtClean="0"/>
              <a:t>to fit your scope &amp; enjoy sun spot viewing;  also try a light pollution filter for normal viewing</a:t>
            </a:r>
          </a:p>
          <a:p>
            <a:r>
              <a:rPr lang="en-US" dirty="0" smtClean="0"/>
              <a:t>investigate the world of </a:t>
            </a:r>
            <a:r>
              <a:rPr lang="en-US" dirty="0" smtClean="0">
                <a:hlinkClick r:id="rId4" action="ppaction://hlinksldjump"/>
              </a:rPr>
              <a:t>GOTO</a:t>
            </a:r>
            <a:r>
              <a:rPr lang="en-US" dirty="0" smtClean="0"/>
              <a:t> computerized mounts – come in alt-</a:t>
            </a:r>
            <a:r>
              <a:rPr lang="en-US" dirty="0" err="1" smtClean="0"/>
              <a:t>az</a:t>
            </a:r>
            <a:r>
              <a:rPr lang="en-US" dirty="0" smtClean="0"/>
              <a:t> as well as equatorial versions at a wide range of prices &amp; weight handling capability.  These mounts have revolutionized amateur astronomy.  Many of us in the GRAAA have them &amp; can help you pick one &amp; show you how to use it.  With a </a:t>
            </a:r>
            <a:r>
              <a:rPr lang="en-US" dirty="0" smtClean="0">
                <a:hlinkClick r:id="rId5" action="ppaction://hlinksldjump"/>
              </a:rPr>
              <a:t>GOTO scope &amp; mount </a:t>
            </a:r>
            <a:r>
              <a:rPr lang="en-US" dirty="0" smtClean="0"/>
              <a:t>you will see more objects in an evening, than perhaps in a month of manual observation</a:t>
            </a:r>
          </a:p>
          <a:p>
            <a:pPr>
              <a:buNone/>
            </a:pPr>
            <a:r>
              <a:rPr lang="en-US" dirty="0" smtClean="0"/>
              <a:t>	 (important with MI having so few good viewing nights)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Stuff for the highly Motivated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“pimp” your </a:t>
            </a:r>
            <a:r>
              <a:rPr lang="en-US" dirty="0" smtClean="0">
                <a:hlinkClick r:id="rId2" action="ppaction://hlinksldjump"/>
              </a:rPr>
              <a:t>heavy tube-style </a:t>
            </a:r>
            <a:r>
              <a:rPr lang="en-US" dirty="0" smtClean="0"/>
              <a:t>Dobsonian into a minimalist (light weight &amp; portable</a:t>
            </a:r>
            <a:r>
              <a:rPr lang="en-US" dirty="0" smtClean="0">
                <a:hlinkClick r:id="rId3" action="ppaction://hlinksldjump"/>
              </a:rPr>
              <a:t>) truss-style </a:t>
            </a:r>
            <a:r>
              <a:rPr lang="en-US" dirty="0" smtClean="0"/>
              <a:t>Dob (we have club members who have done this &amp; also have a nice example of one at the </a:t>
            </a:r>
            <a:r>
              <a:rPr lang="en-US" dirty="0" err="1" smtClean="0"/>
              <a:t>Veen</a:t>
            </a:r>
            <a:r>
              <a:rPr lang="en-US" dirty="0" smtClean="0"/>
              <a:t> that GRAAA members can use)</a:t>
            </a:r>
          </a:p>
          <a:p>
            <a:r>
              <a:rPr lang="en-US" dirty="0" smtClean="0"/>
              <a:t>Consider </a:t>
            </a:r>
            <a:r>
              <a:rPr lang="en-US" dirty="0" smtClean="0">
                <a:hlinkClick r:id="rId4" action="ppaction://hlinksldjump"/>
              </a:rPr>
              <a:t>building</a:t>
            </a:r>
            <a:r>
              <a:rPr lang="en-US" dirty="0" smtClean="0"/>
              <a:t> an </a:t>
            </a:r>
            <a:r>
              <a:rPr lang="en-US" dirty="0" smtClean="0">
                <a:hlinkClick r:id="rId5" action="ppaction://hlinksldjump"/>
              </a:rPr>
              <a:t>observatory</a:t>
            </a:r>
            <a:r>
              <a:rPr lang="en-US" dirty="0" smtClean="0"/>
              <a:t> in your yard, however:</a:t>
            </a:r>
          </a:p>
          <a:p>
            <a:pPr>
              <a:buNone/>
            </a:pPr>
            <a:r>
              <a:rPr lang="en-US" dirty="0" smtClean="0"/>
              <a:t>		don’t do it unless you have low light pollution</a:t>
            </a:r>
          </a:p>
          <a:p>
            <a:pPr>
              <a:buNone/>
            </a:pPr>
            <a:r>
              <a:rPr lang="en-US" dirty="0" smtClean="0"/>
              <a:t>		do it in </a:t>
            </a:r>
            <a:r>
              <a:rPr lang="en-US" dirty="0" smtClean="0">
                <a:hlinkClick r:id="rId6" action="ppaction://hlinksldjump"/>
              </a:rPr>
              <a:t>phases</a:t>
            </a:r>
            <a:r>
              <a:rPr lang="en-US" dirty="0" smtClean="0"/>
              <a:t> (easier to slide by your CFO), 	  &amp; have a long-term plan in mind)</a:t>
            </a:r>
          </a:p>
          <a:p>
            <a:pPr>
              <a:buNone/>
            </a:pPr>
            <a:r>
              <a:rPr lang="en-US" dirty="0" smtClean="0"/>
              <a:t>		start by simply putting your mount on a sturdy 	  pier (leave mount on the pier - polar align &amp;    	  level, once)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More Stuff for the highly Motivated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Try advanced solar viewing (flares, corona, CME) using specialized scopes.  The GRAAA now has one up &amp; running!  This extends your viewing time into the daylight hours (you don’t need as much sleep as you think)</a:t>
            </a:r>
          </a:p>
          <a:p>
            <a:r>
              <a:rPr lang="en-US" dirty="0" smtClean="0"/>
              <a:t>Use your </a:t>
            </a:r>
            <a:r>
              <a:rPr lang="en-US" dirty="0" smtClean="0">
                <a:hlinkClick r:id="rId2" action="ppaction://hlinksldjump"/>
              </a:rPr>
              <a:t>smart phone  </a:t>
            </a:r>
            <a:r>
              <a:rPr lang="en-US" dirty="0" smtClean="0"/>
              <a:t>or point &amp; shoot </a:t>
            </a:r>
            <a:r>
              <a:rPr lang="en-US" dirty="0" smtClean="0">
                <a:hlinkClick r:id="rId3" action="ppaction://hlinksldjump"/>
              </a:rPr>
              <a:t>camera</a:t>
            </a:r>
            <a:r>
              <a:rPr lang="en-US" dirty="0" smtClean="0"/>
              <a:t> for quick, but fun imaging thru the eyepiece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3/16/2013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GRAAA   presented by GLC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2942</TotalTime>
  <Words>1489</Words>
  <Application>Microsoft Office PowerPoint</Application>
  <PresentationFormat>On-screen Show (4:3)</PresentationFormat>
  <Paragraphs>216</Paragraphs>
  <Slides>51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Oriel</vt:lpstr>
      <vt:lpstr>Looking Up &amp; Looking Ahead</vt:lpstr>
      <vt:lpstr>How do I re-kindle my interest in astronomy??</vt:lpstr>
      <vt:lpstr>Add “BLING” to your scope</vt:lpstr>
      <vt:lpstr>Add “BLING” to your scope (cont)</vt:lpstr>
      <vt:lpstr>Add “Bling” to your Binoculars</vt:lpstr>
      <vt:lpstr>Add social experience to your hobby</vt:lpstr>
      <vt:lpstr>Incorporate Technology into Your Astronomy Hobby</vt:lpstr>
      <vt:lpstr>Stuff for the highly Motivated</vt:lpstr>
      <vt:lpstr>More Stuff for the highly Motivated</vt:lpstr>
      <vt:lpstr>Try astro-imaging </vt:lpstr>
      <vt:lpstr>Try astro-imaging (cont)</vt:lpstr>
      <vt:lpstr> Video-imaging</vt:lpstr>
      <vt:lpstr>Slide 13</vt:lpstr>
      <vt:lpstr>Slide 14</vt:lpstr>
      <vt:lpstr>Slide 15</vt:lpstr>
      <vt:lpstr>Reflex (1x) Finders</vt:lpstr>
      <vt:lpstr>Optical &amp; Green Laser Finder</vt:lpstr>
      <vt:lpstr>Nearly Useless Optical Finder</vt:lpstr>
      <vt:lpstr>Basic Rack &amp; Pinion &amp; Crayford Focusers</vt:lpstr>
      <vt:lpstr>Laser Collimator (very handy)</vt:lpstr>
      <vt:lpstr>Typical Grab &amp; Go Alt – Az Mount</vt:lpstr>
      <vt:lpstr>Alt – Az mount with slo-mo (knobs not shown)</vt:lpstr>
      <vt:lpstr>Yet another alt-az mount  (can hold 1 or 2 scopes)</vt:lpstr>
      <vt:lpstr>DSV-1 shown with 2 scopes</vt:lpstr>
      <vt:lpstr>DSV-1 with heavy scope</vt:lpstr>
      <vt:lpstr>Typical no-frills dobsonians  very easy to use!</vt:lpstr>
      <vt:lpstr>Anti-dew heaters &amp; dew shield (DIY)</vt:lpstr>
      <vt:lpstr>Binocular mount/stabilizer  (binoculars must have a threaded mount insert)</vt:lpstr>
      <vt:lpstr>James Veen Observatory</vt:lpstr>
      <vt:lpstr>Veen Observatory Setting up for public night</vt:lpstr>
      <vt:lpstr>Transit of Venus – Cascade Park</vt:lpstr>
      <vt:lpstr>“Pimp” your heavy Dob</vt:lpstr>
      <vt:lpstr>“Pimped” scope ready for travel!  (Handles with wheels are removable)</vt:lpstr>
      <vt:lpstr>Planetarium Software Earth-Centered Universe</vt:lpstr>
      <vt:lpstr>Approved (safe) Solar Filters</vt:lpstr>
      <vt:lpstr>AstroTrac Imaging Tracker</vt:lpstr>
      <vt:lpstr>AstroTrac with DSLR &amp; Telephoto Lens</vt:lpstr>
      <vt:lpstr>Tracker for DSLR &amp; Telephoto Lens</vt:lpstr>
      <vt:lpstr>Ioptron ‘s version of small Tracker</vt:lpstr>
      <vt:lpstr>Mallincam Extreme Video Camera</vt:lpstr>
      <vt:lpstr>Bracket to attach iPhone to Eyepiece</vt:lpstr>
      <vt:lpstr>Have fun with your smart phone</vt:lpstr>
      <vt:lpstr>Have fun with your point &amp; shoot camera</vt:lpstr>
      <vt:lpstr>Observatory – Phase I</vt:lpstr>
      <vt:lpstr>Observatory –phase 1</vt:lpstr>
      <vt:lpstr>Observatory – phase ii</vt:lpstr>
      <vt:lpstr>M42 – orion nebula</vt:lpstr>
      <vt:lpstr>Typical family star party</vt:lpstr>
      <vt:lpstr>Imaging scopes on a GOTO mount</vt:lpstr>
      <vt:lpstr>Don’t shine your green laser on airplanes!!  (you’ll go to jail)</vt:lpstr>
      <vt:lpstr>Slide 51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Up &amp; Looking Ahead</dc:title>
  <dc:creator>Comegys</dc:creator>
  <cp:lastModifiedBy>Comegys</cp:lastModifiedBy>
  <cp:revision>171</cp:revision>
  <dcterms:created xsi:type="dcterms:W3CDTF">2013-03-11T14:26:37Z</dcterms:created>
  <dcterms:modified xsi:type="dcterms:W3CDTF">2013-03-16T01:27:34Z</dcterms:modified>
</cp:coreProperties>
</file>