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61" r:id="rId6"/>
    <p:sldId id="322" r:id="rId7"/>
    <p:sldId id="326" r:id="rId8"/>
    <p:sldId id="336" r:id="rId9"/>
    <p:sldId id="330" r:id="rId10"/>
    <p:sldId id="321" r:id="rId11"/>
    <p:sldId id="323" r:id="rId12"/>
    <p:sldId id="337" r:id="rId13"/>
    <p:sldId id="325" r:id="rId14"/>
    <p:sldId id="327" r:id="rId15"/>
    <p:sldId id="338" r:id="rId16"/>
    <p:sldId id="328" r:id="rId17"/>
    <p:sldId id="329" r:id="rId18"/>
    <p:sldId id="331" r:id="rId19"/>
    <p:sldId id="332" r:id="rId20"/>
    <p:sldId id="333" r:id="rId21"/>
    <p:sldId id="339" r:id="rId22"/>
    <p:sldId id="334" r:id="rId23"/>
    <p:sldId id="335" r:id="rId24"/>
    <p:sldId id="340" r:id="rId25"/>
    <p:sldId id="343" r:id="rId26"/>
    <p:sldId id="344" r:id="rId27"/>
    <p:sldId id="341" r:id="rId28"/>
    <p:sldId id="265" r:id="rId29"/>
    <p:sldId id="268" r:id="rId30"/>
    <p:sldId id="269" r:id="rId31"/>
    <p:sldId id="270" r:id="rId32"/>
    <p:sldId id="271" r:id="rId33"/>
    <p:sldId id="272" r:id="rId34"/>
    <p:sldId id="273" r:id="rId35"/>
    <p:sldId id="274" r:id="rId36"/>
    <p:sldId id="275" r:id="rId37"/>
    <p:sldId id="276" r:id="rId38"/>
    <p:sldId id="277" r:id="rId39"/>
    <p:sldId id="278" r:id="rId40"/>
    <p:sldId id="279" r:id="rId41"/>
    <p:sldId id="280" r:id="rId42"/>
    <p:sldId id="281" r:id="rId43"/>
    <p:sldId id="282" r:id="rId44"/>
    <p:sldId id="283" r:id="rId45"/>
    <p:sldId id="324" r:id="rId46"/>
    <p:sldId id="368" r:id="rId47"/>
    <p:sldId id="342" r:id="rId48"/>
    <p:sldId id="345" r:id="rId49"/>
    <p:sldId id="346" r:id="rId50"/>
    <p:sldId id="347" r:id="rId51"/>
    <p:sldId id="348" r:id="rId52"/>
    <p:sldId id="349" r:id="rId53"/>
    <p:sldId id="350" r:id="rId54"/>
    <p:sldId id="351" r:id="rId55"/>
    <p:sldId id="352" r:id="rId56"/>
    <p:sldId id="353" r:id="rId57"/>
    <p:sldId id="354" r:id="rId58"/>
    <p:sldId id="355" r:id="rId59"/>
    <p:sldId id="356" r:id="rId60"/>
    <p:sldId id="357" r:id="rId61"/>
    <p:sldId id="358" r:id="rId62"/>
    <p:sldId id="359" r:id="rId63"/>
    <p:sldId id="360" r:id="rId64"/>
    <p:sldId id="361" r:id="rId65"/>
    <p:sldId id="362" r:id="rId66"/>
    <p:sldId id="363" r:id="rId67"/>
    <p:sldId id="364" r:id="rId68"/>
    <p:sldId id="366" r:id="rId6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19" autoAdjust="0"/>
    <p:restoredTop sz="94709" autoAdjust="0"/>
  </p:normalViewPr>
  <p:slideViewPr>
    <p:cSldViewPr>
      <p:cViewPr varScale="1">
        <p:scale>
          <a:sx n="70" d="100"/>
          <a:sy n="70" d="100"/>
        </p:scale>
        <p:origin x="-516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864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3/19/2011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GRAAA  Presentation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B423E-EDC1-49A5-BE48-6E7F622B0A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9F1B9-26EA-4E65-ACC5-9C611A25DDEF}" type="datetimeFigureOut">
              <a:rPr lang="en-US" smtClean="0"/>
              <a:pPr/>
              <a:t>3/26/2011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B423E-EDC1-49A5-BE48-6E7F622B0A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9F1B9-26EA-4E65-ACC5-9C611A25DDEF}" type="datetimeFigureOut">
              <a:rPr lang="en-US" smtClean="0"/>
              <a:pPr/>
              <a:t>3/26/2011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B423E-EDC1-49A5-BE48-6E7F622B0A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9F1B9-26EA-4E65-ACC5-9C611A25DDEF}" type="datetimeFigureOut">
              <a:rPr lang="en-US" smtClean="0"/>
              <a:pPr/>
              <a:t>3/26/2011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B423E-EDC1-49A5-BE48-6E7F622B0A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3/19/2011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GRAAA  Meeting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B423E-EDC1-49A5-BE48-6E7F622B0A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9F1B9-26EA-4E65-ACC5-9C611A25DDEF}" type="datetimeFigureOut">
              <a:rPr lang="en-US" smtClean="0"/>
              <a:pPr/>
              <a:t>3/26/2011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B423E-EDC1-49A5-BE48-6E7F622B0A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9F1B9-26EA-4E65-ACC5-9C611A25DDEF}" type="datetimeFigureOut">
              <a:rPr lang="en-US" smtClean="0"/>
              <a:pPr/>
              <a:t>3/26/2011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B423E-EDC1-49A5-BE48-6E7F622B0A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9F1B9-26EA-4E65-ACC5-9C611A25DDEF}" type="datetimeFigureOut">
              <a:rPr lang="en-US" smtClean="0"/>
              <a:pPr/>
              <a:t>3/26/2011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B423E-EDC1-49A5-BE48-6E7F622B0A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9F1B9-26EA-4E65-ACC5-9C611A25DDEF}" type="datetimeFigureOut">
              <a:rPr lang="en-US" smtClean="0"/>
              <a:pPr/>
              <a:t>3/26/2011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B423E-EDC1-49A5-BE48-6E7F622B0A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9F1B9-26EA-4E65-ACC5-9C611A25DDEF}" type="datetimeFigureOut">
              <a:rPr lang="en-US" smtClean="0"/>
              <a:pPr/>
              <a:t>3/26/2011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B423E-EDC1-49A5-BE48-6E7F622B0A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9F1B9-26EA-4E65-ACC5-9C611A25DDEF}" type="datetimeFigureOut">
              <a:rPr lang="en-US" smtClean="0"/>
              <a:pPr/>
              <a:t>3/26/2011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B423E-EDC1-49A5-BE48-6E7F622B0A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9F1B9-26EA-4E65-ACC5-9C611A25DDEF}" type="datetimeFigureOut">
              <a:rPr lang="en-US" smtClean="0"/>
              <a:pPr/>
              <a:t>3/26/2011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B423E-EDC1-49A5-BE48-6E7F622B0A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rgbClr val="FF0000"/>
                </a:solidFill>
              </a:defRPr>
            </a:lvl1pPr>
          </a:lstStyle>
          <a:p>
            <a:r>
              <a:rPr lang="en-US" dirty="0" smtClean="0"/>
              <a:t>3/19/2011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0000"/>
                </a:solidFill>
              </a:defRPr>
            </a:lvl1pPr>
          </a:lstStyle>
          <a:p>
            <a:r>
              <a:rPr lang="en-US" dirty="0" smtClean="0"/>
              <a:t>GRAAA Presentation  - GLC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F0000"/>
                </a:solidFill>
              </a:defRPr>
            </a:lvl1pPr>
          </a:lstStyle>
          <a:p>
            <a:fld id="{C3BB423E-EDC1-49A5-BE48-6E7F622B0A8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Wingdings" pitchFamily="2" charset="2"/>
        <a:buChar char="§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Wingdings" pitchFamily="2" charset="2"/>
        <a:buChar char="§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Wingdings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hyperlink" Target="http://www.cameraconcepts.com/" TargetMode="External"/><Relationship Id="rId3" Type="http://schemas.openxmlformats.org/officeDocument/2006/relationships/hyperlink" Target="http://www.scopestuff.com/" TargetMode="External"/><Relationship Id="rId7" Type="http://schemas.openxmlformats.org/officeDocument/2006/relationships/hyperlink" Target="http://www.preciseparts.com/" TargetMode="External"/><Relationship Id="rId2" Type="http://schemas.openxmlformats.org/officeDocument/2006/relationships/hyperlink" Target="http://www.telescopeadapters.com/" TargetMode="External"/><Relationship Id="rId1" Type="http://schemas.openxmlformats.org/officeDocument/2006/relationships/slideLayout" Target="../slideLayouts/slideLayout3.xml"/><Relationship Id="rId6" Type="http://schemas.openxmlformats.org/officeDocument/2006/relationships/hyperlink" Target="http://www.astro-physics.com/" TargetMode="External"/><Relationship Id="rId5" Type="http://schemas.openxmlformats.org/officeDocument/2006/relationships/hyperlink" Target="http://www.handsonoptics.com/" TargetMode="External"/><Relationship Id="rId10" Type="http://schemas.openxmlformats.org/officeDocument/2006/relationships/hyperlink" Target="http://www.vixen.co.jp/" TargetMode="External"/><Relationship Id="rId4" Type="http://schemas.openxmlformats.org/officeDocument/2006/relationships/hyperlink" Target="http://www.oriontelescopes.com/" TargetMode="External"/><Relationship Id="rId9" Type="http://schemas.openxmlformats.org/officeDocument/2006/relationships/hyperlink" Target="http://www.optecinc.com/" TargetMode="Externa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0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0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0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0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0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0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0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0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0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0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0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0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0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0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0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8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0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0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0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0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0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0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0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0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0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0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0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0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0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0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0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0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0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0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0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762000"/>
            <a:ext cx="7772400" cy="1470025"/>
          </a:xfrm>
        </p:spPr>
        <p:txBody>
          <a:bodyPr/>
          <a:lstStyle/>
          <a:p>
            <a:r>
              <a:rPr lang="en-US" dirty="0" smtClean="0"/>
              <a:t>Getting Started in </a:t>
            </a:r>
            <a:r>
              <a:rPr lang="en-US" dirty="0" err="1" smtClean="0"/>
              <a:t>Astro</a:t>
            </a:r>
            <a:r>
              <a:rPr lang="en-US" dirty="0" smtClean="0"/>
              <a:t>-Imaging</a:t>
            </a:r>
            <a:endParaRPr lang="en-US" dirty="0"/>
          </a:p>
        </p:txBody>
      </p:sp>
      <p:pic>
        <p:nvPicPr>
          <p:cNvPr id="4" name="Picture 3" descr="M42-CombineFilesAvg500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00200" y="2057400"/>
            <a:ext cx="5867400" cy="388584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Camera Options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Consumer point &amp; shoot cameras</a:t>
            </a:r>
          </a:p>
          <a:p>
            <a:r>
              <a:rPr lang="en-US" sz="2800" dirty="0" smtClean="0"/>
              <a:t>Consumer Digital SLRs</a:t>
            </a:r>
          </a:p>
          <a:p>
            <a:r>
              <a:rPr lang="en-US" sz="2800" dirty="0" smtClean="0"/>
              <a:t>Web </a:t>
            </a:r>
            <a:r>
              <a:rPr lang="en-US" sz="2800" dirty="0" smtClean="0"/>
              <a:t>cameras, modified &amp; unmodified</a:t>
            </a:r>
          </a:p>
          <a:p>
            <a:r>
              <a:rPr lang="en-US" sz="2800" dirty="0" smtClean="0"/>
              <a:t>Video </a:t>
            </a:r>
            <a:r>
              <a:rPr lang="en-US" sz="2800" dirty="0" smtClean="0"/>
              <a:t>cameras</a:t>
            </a:r>
          </a:p>
          <a:p>
            <a:r>
              <a:rPr lang="en-US" sz="2800" dirty="0" smtClean="0"/>
              <a:t>Cell phone camera?</a:t>
            </a:r>
          </a:p>
          <a:p>
            <a:r>
              <a:rPr lang="en-US" sz="2800" strike="sngStrike" dirty="0" smtClean="0"/>
              <a:t> </a:t>
            </a:r>
            <a:r>
              <a:rPr lang="en-US" sz="2800" strike="sngStrike" dirty="0" smtClean="0"/>
              <a:t>Cameras designed specifically for </a:t>
            </a:r>
            <a:r>
              <a:rPr lang="en-US" sz="2800" strike="sngStrike" dirty="0" err="1" smtClean="0"/>
              <a:t>astro</a:t>
            </a:r>
            <a:r>
              <a:rPr lang="en-US" sz="2800" strike="sngStrike" dirty="0" smtClean="0"/>
              <a:t>-imaging (generally expensive &amp; intended for advanced imaging</a:t>
            </a:r>
          </a:p>
          <a:p>
            <a:endParaRPr lang="en-US" sz="2800" dirty="0" smtClean="0"/>
          </a:p>
          <a:p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Basic Equipment for Getting Started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2800" dirty="0" smtClean="0"/>
              <a:t>A telescope</a:t>
            </a:r>
          </a:p>
          <a:p>
            <a:r>
              <a:rPr lang="en-US" sz="2800" dirty="0" smtClean="0"/>
              <a:t>A tracking mount for your telescope - either a GEM or Alt-</a:t>
            </a:r>
            <a:r>
              <a:rPr lang="en-US" sz="2800" dirty="0" err="1" smtClean="0"/>
              <a:t>Az</a:t>
            </a:r>
            <a:r>
              <a:rPr lang="en-US" sz="2800" dirty="0" smtClean="0"/>
              <a:t> will work for short exposure ,&lt;  30 </a:t>
            </a:r>
            <a:r>
              <a:rPr lang="en-US" sz="2800" dirty="0" err="1" smtClean="0"/>
              <a:t>secs</a:t>
            </a:r>
            <a:r>
              <a:rPr lang="en-US" sz="2800" dirty="0" smtClean="0"/>
              <a:t>, imaging (a tracking mount compensates for earth’s rotation)</a:t>
            </a:r>
          </a:p>
          <a:p>
            <a:r>
              <a:rPr lang="en-US" sz="2800" dirty="0" smtClean="0"/>
              <a:t>A  digital “point and shoot” camera</a:t>
            </a:r>
          </a:p>
          <a:p>
            <a:r>
              <a:rPr lang="en-US" sz="2800" dirty="0" smtClean="0"/>
              <a:t>Suitable mount for camera (</a:t>
            </a:r>
            <a:r>
              <a:rPr lang="en-US" sz="2800" dirty="0" err="1" smtClean="0"/>
              <a:t>digi</a:t>
            </a:r>
            <a:r>
              <a:rPr lang="en-US" sz="2800" dirty="0" smtClean="0"/>
              <a:t>-adaptor or similar)</a:t>
            </a:r>
          </a:p>
          <a:p>
            <a:r>
              <a:rPr lang="en-US" sz="2800" dirty="0" smtClean="0"/>
              <a:t>Warm clothes &amp; patience</a:t>
            </a:r>
          </a:p>
          <a:p>
            <a:r>
              <a:rPr lang="en-US" sz="2800" dirty="0" smtClean="0"/>
              <a:t>An understanding spouse</a:t>
            </a:r>
          </a:p>
          <a:p>
            <a:r>
              <a:rPr lang="en-US" sz="2800" dirty="0" smtClean="0"/>
              <a:t>Start simply &amp; let success carry you to the next level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to Take that 1</a:t>
            </a:r>
            <a:r>
              <a:rPr lang="en-US" baseline="30000" dirty="0" smtClean="0"/>
              <a:t>st</a:t>
            </a:r>
            <a:r>
              <a:rPr lang="en-US" dirty="0" smtClean="0"/>
              <a:t> Image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 smtClean="0"/>
              <a:t>Attach point &amp; shoot camera with suitable adaptor &amp; low power EP (25 -35mm) to telescope (may have to re-balance scope)</a:t>
            </a:r>
          </a:p>
          <a:p>
            <a:r>
              <a:rPr lang="en-US" dirty="0" smtClean="0"/>
              <a:t>Set camera “white balance” to daylight &amp; color to “standard”</a:t>
            </a:r>
          </a:p>
          <a:p>
            <a:r>
              <a:rPr lang="en-US" dirty="0" smtClean="0"/>
              <a:t>Pick a bright object to image (moon, Jupiter, Saturn, Mars, </a:t>
            </a:r>
            <a:r>
              <a:rPr lang="en-US" dirty="0" smtClean="0"/>
              <a:t>comet</a:t>
            </a:r>
            <a:r>
              <a:rPr lang="en-US" dirty="0" smtClean="0"/>
              <a:t>, Orion nebula</a:t>
            </a:r>
            <a:r>
              <a:rPr lang="en-US" dirty="0" smtClean="0"/>
              <a:t>) </a:t>
            </a:r>
            <a:r>
              <a:rPr lang="en-US" dirty="0" smtClean="0"/>
              <a:t>and center in EP</a:t>
            </a:r>
          </a:p>
          <a:p>
            <a:r>
              <a:rPr lang="en-US" dirty="0" smtClean="0"/>
              <a:t>Adjust camera mount to center the object</a:t>
            </a:r>
          </a:p>
          <a:p>
            <a:r>
              <a:rPr lang="en-US" dirty="0" smtClean="0"/>
              <a:t>Adjust zoom to preference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Turn off flash </a:t>
            </a:r>
            <a:endParaRPr lang="en-US" dirty="0" smtClean="0">
              <a:solidFill>
                <a:srgbClr val="FF0000"/>
              </a:solidFill>
            </a:endParaRPr>
          </a:p>
          <a:p>
            <a:r>
              <a:rPr lang="en-US" dirty="0" smtClean="0"/>
              <a:t>T</a:t>
            </a:r>
            <a:r>
              <a:rPr lang="en-US" dirty="0" smtClean="0"/>
              <a:t>urn </a:t>
            </a:r>
            <a:r>
              <a:rPr lang="en-US" dirty="0" smtClean="0"/>
              <a:t>on time delay</a:t>
            </a:r>
          </a:p>
          <a:p>
            <a:r>
              <a:rPr lang="en-US" dirty="0" smtClean="0"/>
              <a:t>Take picture! (camera should autofocus &amp; adjust exposure time</a:t>
            </a:r>
            <a:r>
              <a:rPr lang="en-US" dirty="0" smtClean="0"/>
              <a:t>)</a:t>
            </a:r>
          </a:p>
          <a:p>
            <a:r>
              <a:rPr lang="en-US" dirty="0" smtClean="0"/>
              <a:t>You might want to practice the procedure on a “fixed”, </a:t>
            </a:r>
            <a:r>
              <a:rPr lang="en-US" dirty="0" err="1" smtClean="0"/>
              <a:t>terrestial</a:t>
            </a:r>
            <a:r>
              <a:rPr lang="en-US" dirty="0" smtClean="0"/>
              <a:t> object </a:t>
            </a:r>
            <a:r>
              <a:rPr lang="en-US" dirty="0" smtClean="0"/>
              <a:t>(it’s easier in the daylight)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Williams Optics Universal </a:t>
            </a:r>
            <a:r>
              <a:rPr lang="en-US" dirty="0" err="1" smtClean="0"/>
              <a:t>Digi</a:t>
            </a:r>
            <a:r>
              <a:rPr lang="en-US" dirty="0" smtClean="0"/>
              <a:t>-Adapter</a:t>
            </a:r>
            <a:endParaRPr lang="en-US" dirty="0"/>
          </a:p>
        </p:txBody>
      </p:sp>
      <p:pic>
        <p:nvPicPr>
          <p:cNvPr id="5" name="Picture Placeholder 4" descr="DSCN1466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tretch>
            <a:fillRect/>
          </a:stretch>
        </p:blipFill>
        <p:spPr>
          <a:xfrm>
            <a:off x="1792288" y="612775"/>
            <a:ext cx="5486400" cy="411480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000" dirty="0" smtClean="0"/>
              <a:t>Simple &amp; inexpensive way to use a digital point &amp; shoot camera for </a:t>
            </a:r>
            <a:r>
              <a:rPr lang="en-US" sz="2000" dirty="0" err="1" smtClean="0"/>
              <a:t>afocal</a:t>
            </a:r>
            <a:r>
              <a:rPr lang="en-US" sz="2000" dirty="0" smtClean="0"/>
              <a:t> imaging 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Williams Optics Universal </a:t>
            </a:r>
            <a:r>
              <a:rPr lang="en-US" dirty="0" err="1" smtClean="0"/>
              <a:t>Digi</a:t>
            </a:r>
            <a:r>
              <a:rPr lang="en-US" dirty="0" smtClean="0"/>
              <a:t>-Adapter</a:t>
            </a:r>
            <a:endParaRPr lang="en-US" dirty="0"/>
          </a:p>
        </p:txBody>
      </p:sp>
      <p:pic>
        <p:nvPicPr>
          <p:cNvPr id="5" name="Picture Placeholder 4" descr="DSCN1468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tretch>
            <a:fillRect/>
          </a:stretch>
        </p:blipFill>
        <p:spPr>
          <a:xfrm>
            <a:off x="1792288" y="612775"/>
            <a:ext cx="5486400" cy="411480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1033462"/>
          </a:xfrm>
        </p:spPr>
        <p:txBody>
          <a:bodyPr>
            <a:noAutofit/>
          </a:bodyPr>
          <a:lstStyle/>
          <a:p>
            <a:pPr algn="ctr"/>
            <a:r>
              <a:rPr lang="en-US" dirty="0" smtClean="0"/>
              <a:t>Shown with camera (typical point &amp; shoot) and EP attached.  This adapter is somewhat heavy.  Orion sells 2 models, </a:t>
            </a:r>
            <a:r>
              <a:rPr lang="en-US" dirty="0" err="1" smtClean="0"/>
              <a:t>SteadyPix</a:t>
            </a:r>
            <a:r>
              <a:rPr lang="en-US" dirty="0" smtClean="0"/>
              <a:t> Deluxe ($45) &amp; </a:t>
            </a:r>
            <a:r>
              <a:rPr lang="en-US" dirty="0" err="1" smtClean="0"/>
              <a:t>SteadyPix</a:t>
            </a:r>
            <a:r>
              <a:rPr lang="en-US" dirty="0" smtClean="0"/>
              <a:t> Universal ($30), both of which are lighter.  </a:t>
            </a:r>
            <a:r>
              <a:rPr lang="en-US" dirty="0" err="1" smtClean="0"/>
              <a:t>SteadyPix</a:t>
            </a:r>
            <a:r>
              <a:rPr lang="en-US" dirty="0" smtClean="0"/>
              <a:t> Deluxe will handle larger point &amp; shoot cameras as well as DSLRs (almost too heavy, however)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Using a DSLR – </a:t>
            </a:r>
            <a:r>
              <a:rPr lang="en-US" dirty="0" smtClean="0"/>
              <a:t>offers </a:t>
            </a:r>
            <a:r>
              <a:rPr lang="en-US" dirty="0" smtClean="0"/>
              <a:t>more </a:t>
            </a:r>
            <a:r>
              <a:rPr lang="en-US" dirty="0" smtClean="0"/>
              <a:t>versatility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en-US" dirty="0" smtClean="0"/>
              <a:t>Software control using cameras USB connection to set ISO, exposure time, picture quality, etc.</a:t>
            </a:r>
          </a:p>
          <a:p>
            <a:r>
              <a:rPr lang="en-US" dirty="0" smtClean="0"/>
              <a:t>Full hands off control using computer or remote exposure trigger</a:t>
            </a:r>
          </a:p>
          <a:p>
            <a:r>
              <a:rPr lang="en-US" dirty="0" smtClean="0"/>
              <a:t>Images may be downloaded to computer via USB</a:t>
            </a:r>
          </a:p>
          <a:p>
            <a:r>
              <a:rPr lang="en-US" dirty="0" smtClean="0"/>
              <a:t>Manual setting on camera is </a:t>
            </a:r>
            <a:r>
              <a:rPr lang="en-US" dirty="0" smtClean="0"/>
              <a:t>used, giving you full control of camera settings</a:t>
            </a:r>
            <a:endParaRPr lang="en-US" dirty="0" smtClean="0"/>
          </a:p>
          <a:p>
            <a:r>
              <a:rPr lang="en-US" dirty="0" smtClean="0"/>
              <a:t>Long (several minutes) exposures are possible</a:t>
            </a:r>
          </a:p>
          <a:p>
            <a:r>
              <a:rPr lang="en-US" dirty="0" smtClean="0"/>
              <a:t>Not limited to jpg image </a:t>
            </a:r>
            <a:r>
              <a:rPr lang="en-US" dirty="0" smtClean="0"/>
              <a:t>types</a:t>
            </a:r>
          </a:p>
          <a:p>
            <a:r>
              <a:rPr lang="en-US" dirty="0" smtClean="0"/>
              <a:t>DSLR </a:t>
            </a:r>
            <a:r>
              <a:rPr lang="en-US" dirty="0" smtClean="0"/>
              <a:t>&amp; telephoto lens may used on GEM  in place of </a:t>
            </a:r>
            <a:r>
              <a:rPr lang="en-US" dirty="0" smtClean="0"/>
              <a:t>telescope</a:t>
            </a:r>
          </a:p>
          <a:p>
            <a:r>
              <a:rPr lang="en-US" dirty="0" smtClean="0"/>
              <a:t>Attaches directly to focuser via T-ring </a:t>
            </a:r>
            <a:endParaRPr lang="en-US" dirty="0" smtClean="0"/>
          </a:p>
          <a:p>
            <a:r>
              <a:rPr lang="en-US" dirty="0" smtClean="0"/>
              <a:t>Generally </a:t>
            </a:r>
            <a:r>
              <a:rPr lang="en-US" dirty="0" smtClean="0"/>
              <a:t>used in prime focus or EP projection mode</a:t>
            </a:r>
          </a:p>
          <a:p>
            <a:pPr>
              <a:buNone/>
            </a:pPr>
            <a:r>
              <a:rPr lang="en-US" dirty="0" smtClean="0"/>
              <a:t>	</a:t>
            </a:r>
          </a:p>
          <a:p>
            <a:pPr>
              <a:buNone/>
            </a:pPr>
            <a:r>
              <a:rPr lang="en-US" dirty="0" smtClean="0"/>
              <a:t>There are some “</a:t>
            </a:r>
            <a:r>
              <a:rPr lang="en-US" dirty="0" err="1" smtClean="0"/>
              <a:t>howevers</a:t>
            </a:r>
            <a:r>
              <a:rPr lang="en-US" dirty="0" smtClean="0"/>
              <a:t>”!!</a:t>
            </a:r>
          </a:p>
          <a:p>
            <a:r>
              <a:rPr lang="en-US" dirty="0" smtClean="0"/>
              <a:t>However -focusing </a:t>
            </a:r>
            <a:r>
              <a:rPr lang="en-US" dirty="0" smtClean="0"/>
              <a:t>requires special consideration (view finder not very </a:t>
            </a:r>
            <a:r>
              <a:rPr lang="en-US" dirty="0" smtClean="0"/>
              <a:t>useful, but newer DSLRs have Live-View which helps with focusing) </a:t>
            </a:r>
            <a:endParaRPr lang="en-US" dirty="0" smtClean="0"/>
          </a:p>
          <a:p>
            <a:r>
              <a:rPr lang="en-US" dirty="0" smtClean="0"/>
              <a:t>However - camera </a:t>
            </a:r>
            <a:r>
              <a:rPr lang="en-US" dirty="0" smtClean="0"/>
              <a:t>may not be brought to focus on many Newtonians, unless designed for </a:t>
            </a:r>
            <a:r>
              <a:rPr lang="en-US" dirty="0" smtClean="0"/>
              <a:t>imaging (imaging chip is a full 55mm behind the camera lens mounting plate – this is a holdover from 35mm film SLRs)</a:t>
            </a:r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T-Ring Adapter for DSLR (specific to </a:t>
            </a:r>
            <a:r>
              <a:rPr lang="en-US" dirty="0" smtClean="0"/>
              <a:t>camera brand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5" name="Picture Placeholder 4" descr="DSCN1503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sz="2000" dirty="0" smtClean="0"/>
              <a:t>T-ring shown with 1 ¼” adaptor</a:t>
            </a:r>
            <a:r>
              <a:rPr lang="en-US" dirty="0" smtClean="0"/>
              <a:t>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DSLR with lens removed, ready for adaptors</a:t>
            </a:r>
            <a:endParaRPr lang="en-US" dirty="0"/>
          </a:p>
        </p:txBody>
      </p:sp>
      <p:pic>
        <p:nvPicPr>
          <p:cNvPr id="5" name="Picture Placeholder 4" descr="DSCN1504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Autofit/>
          </a:bodyPr>
          <a:lstStyle/>
          <a:p>
            <a:r>
              <a:rPr lang="en-US" sz="1800" dirty="0" smtClean="0"/>
              <a:t>Both 1 ¼” and 2” are available – must fit your telescope focuser.  If your scope has a 2” focuser use a 2” adaptor for rigidity and minimum vignetting.</a:t>
            </a:r>
            <a:endParaRPr lang="en-US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DSLR with 2” Adaptor installed</a:t>
            </a:r>
            <a:endParaRPr lang="en-US" dirty="0"/>
          </a:p>
        </p:txBody>
      </p:sp>
      <p:pic>
        <p:nvPicPr>
          <p:cNvPr id="5" name="Picture Placeholder 4" descr="DSCN1506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sz="2000" dirty="0" smtClean="0"/>
              <a:t>2” adaptor provides rigidity for camera weight and minimizes </a:t>
            </a:r>
            <a:r>
              <a:rPr lang="en-US" sz="2000" dirty="0" err="1" smtClean="0"/>
              <a:t>vignetting</a:t>
            </a:r>
            <a:r>
              <a:rPr lang="en-US" sz="2000" dirty="0" smtClean="0"/>
              <a:t> of  light cone.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DSLR with coma corrector installed</a:t>
            </a:r>
            <a:endParaRPr lang="en-US" dirty="0"/>
          </a:p>
        </p:txBody>
      </p:sp>
      <p:pic>
        <p:nvPicPr>
          <p:cNvPr id="5" name="Picture Placeholder 4" descr="DSCN1507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We’ll Talk About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What “hooked” me on </a:t>
            </a:r>
            <a:r>
              <a:rPr lang="en-US" sz="2800" dirty="0" err="1" smtClean="0"/>
              <a:t>astro</a:t>
            </a:r>
            <a:r>
              <a:rPr lang="en-US" sz="2800" dirty="0" smtClean="0"/>
              <a:t>-imaging</a:t>
            </a:r>
          </a:p>
          <a:p>
            <a:r>
              <a:rPr lang="en-US" sz="2800" dirty="0" smtClean="0"/>
              <a:t>Why would </a:t>
            </a:r>
            <a:r>
              <a:rPr lang="en-US" sz="2800" b="1" dirty="0" smtClean="0"/>
              <a:t>you</a:t>
            </a:r>
            <a:r>
              <a:rPr lang="en-US" sz="2800" dirty="0" smtClean="0"/>
              <a:t> want to </a:t>
            </a:r>
            <a:r>
              <a:rPr lang="en-US" sz="2800" dirty="0" err="1" smtClean="0"/>
              <a:t>astro</a:t>
            </a:r>
            <a:r>
              <a:rPr lang="en-US" sz="2800" dirty="0" smtClean="0"/>
              <a:t>-image? </a:t>
            </a:r>
          </a:p>
          <a:p>
            <a:r>
              <a:rPr lang="en-US" sz="2800" dirty="0" smtClean="0"/>
              <a:t>How to get started- you have some options</a:t>
            </a:r>
          </a:p>
          <a:p>
            <a:r>
              <a:rPr lang="en-US" sz="2800" dirty="0" smtClean="0"/>
              <a:t>The simplest way - don’t bite off too much to start with</a:t>
            </a:r>
          </a:p>
          <a:p>
            <a:r>
              <a:rPr lang="en-US" sz="2800" dirty="0" smtClean="0"/>
              <a:t>Basic equipment needed for short-exposure imaging</a:t>
            </a:r>
          </a:p>
          <a:p>
            <a:r>
              <a:rPr lang="en-US" sz="2800" dirty="0" smtClean="0"/>
              <a:t>Short exposure limitations</a:t>
            </a:r>
          </a:p>
          <a:p>
            <a:pPr>
              <a:buNone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Inexpensive  ($35) remote shutter controller for DSLR</a:t>
            </a:r>
            <a:endParaRPr lang="en-US" dirty="0"/>
          </a:p>
        </p:txBody>
      </p:sp>
      <p:pic>
        <p:nvPicPr>
          <p:cNvPr id="5" name="Picture Placeholder 4" descr="DSCN1508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sz="2000" dirty="0" smtClean="0"/>
              <a:t>Avoids the necessity of a computer and special S/W for control of camera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Web Cams – another fun approach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Several inexpensive webcams may be used </a:t>
            </a:r>
            <a:r>
              <a:rPr lang="en-US" dirty="0" smtClean="0"/>
              <a:t>to </a:t>
            </a:r>
            <a:r>
              <a:rPr lang="en-US" dirty="0" smtClean="0"/>
              <a:t>record in </a:t>
            </a:r>
            <a:r>
              <a:rPr lang="en-US" dirty="0" smtClean="0"/>
              <a:t>HD</a:t>
            </a:r>
            <a:r>
              <a:rPr lang="en-US" dirty="0" smtClean="0"/>
              <a:t>-resolution </a:t>
            </a:r>
            <a:r>
              <a:rPr lang="en-US" dirty="0" smtClean="0"/>
              <a:t>movie </a:t>
            </a:r>
            <a:r>
              <a:rPr lang="en-US" dirty="0" smtClean="0"/>
              <a:t>mode (requires computer for interface) </a:t>
            </a:r>
            <a:endParaRPr lang="en-US" dirty="0" smtClean="0"/>
          </a:p>
          <a:p>
            <a:r>
              <a:rPr lang="en-US" dirty="0" smtClean="0"/>
              <a:t>Requires mechanical </a:t>
            </a:r>
            <a:r>
              <a:rPr lang="en-US" dirty="0" err="1" smtClean="0"/>
              <a:t>mods</a:t>
            </a:r>
            <a:r>
              <a:rPr lang="en-US" dirty="0" smtClean="0"/>
              <a:t> to camera (removal of lens)</a:t>
            </a:r>
          </a:p>
          <a:p>
            <a:r>
              <a:rPr lang="en-US" dirty="0" smtClean="0"/>
              <a:t>Requires an adaptor to attach to focuser</a:t>
            </a:r>
          </a:p>
          <a:p>
            <a:r>
              <a:rPr lang="en-US" dirty="0" smtClean="0"/>
              <a:t>Provides video display of telescope image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Modified (lens removed) Microsoft </a:t>
            </a:r>
            <a:r>
              <a:rPr lang="en-US" dirty="0" err="1" smtClean="0"/>
              <a:t>WebCam</a:t>
            </a:r>
            <a:endParaRPr lang="en-US" dirty="0"/>
          </a:p>
        </p:txBody>
      </p:sp>
      <p:pic>
        <p:nvPicPr>
          <p:cNvPr id="5" name="Picture Placeholder 4" descr="DSCN1509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sz="2000" dirty="0" smtClean="0"/>
              <a:t>Clip mount has been removed as well as camera lens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WebCam</a:t>
            </a:r>
            <a:r>
              <a:rPr lang="en-US" dirty="0" smtClean="0"/>
              <a:t> installed in adaptor to fit focuser</a:t>
            </a:r>
            <a:endParaRPr lang="en-US" dirty="0"/>
          </a:p>
        </p:txBody>
      </p:sp>
      <p:pic>
        <p:nvPicPr>
          <p:cNvPr id="5" name="Picture Placeholder 4" descr="DSCN1510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sz="2000" dirty="0" smtClean="0"/>
              <a:t>Adaptors </a:t>
            </a:r>
            <a:r>
              <a:rPr lang="en-US" sz="2000" dirty="0" smtClean="0"/>
              <a:t>&amp; instructions for modification of </a:t>
            </a:r>
            <a:r>
              <a:rPr lang="en-US" sz="2000" dirty="0" smtClean="0"/>
              <a:t>some cameras may be found on internet – </a:t>
            </a:r>
            <a:r>
              <a:rPr lang="en-US" sz="2000" dirty="0" smtClean="0"/>
              <a:t>adaptors are reasonably </a:t>
            </a:r>
            <a:r>
              <a:rPr lang="en-US" sz="2000" dirty="0" smtClean="0"/>
              <a:t>priced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Video Cameras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Mounts for video cameras using a standard “C” mount are also available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Cell Phone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An adaptor for attaching an Apple </a:t>
            </a:r>
            <a:r>
              <a:rPr lang="en-US" dirty="0" err="1" smtClean="0"/>
              <a:t>IPhone</a:t>
            </a:r>
            <a:r>
              <a:rPr lang="en-US" dirty="0" smtClean="0"/>
              <a:t> to an EP (MX-1, $44.95) is available @  www.magnilux.com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Good Web Sites for Adaptors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>
                <a:hlinkClick r:id="rId2"/>
              </a:rPr>
              <a:t>www.TelescopeAdapters.com</a:t>
            </a:r>
            <a:endParaRPr lang="en-US" dirty="0" smtClean="0"/>
          </a:p>
          <a:p>
            <a:r>
              <a:rPr lang="en-US" dirty="0" smtClean="0">
                <a:hlinkClick r:id="rId3"/>
              </a:rPr>
              <a:t>www.ScopeStuff.com</a:t>
            </a:r>
            <a:endParaRPr lang="en-US" dirty="0" smtClean="0"/>
          </a:p>
          <a:p>
            <a:r>
              <a:rPr lang="en-US" dirty="0" smtClean="0">
                <a:hlinkClick r:id="rId4"/>
              </a:rPr>
              <a:t>www.OrionTelescopes.com</a:t>
            </a:r>
            <a:r>
              <a:rPr lang="en-US" dirty="0" smtClean="0"/>
              <a:t>  (great catalog)</a:t>
            </a:r>
          </a:p>
          <a:p>
            <a:r>
              <a:rPr lang="en-US" dirty="0" smtClean="0">
                <a:hlinkClick r:id="rId5"/>
              </a:rPr>
              <a:t>www.handsonoptics.com</a:t>
            </a:r>
            <a:endParaRPr lang="en-US" dirty="0" smtClean="0"/>
          </a:p>
          <a:p>
            <a:r>
              <a:rPr lang="en-US" dirty="0" smtClean="0">
                <a:hlinkClick r:id="rId6"/>
              </a:rPr>
              <a:t>www.astro-physics.com</a:t>
            </a:r>
            <a:endParaRPr lang="en-US" dirty="0" smtClean="0"/>
          </a:p>
          <a:p>
            <a:r>
              <a:rPr lang="en-US" dirty="0" smtClean="0">
                <a:hlinkClick r:id="rId7"/>
              </a:rPr>
              <a:t>www.preciseparts.com</a:t>
            </a:r>
            <a:r>
              <a:rPr lang="en-US" dirty="0" smtClean="0"/>
              <a:t>    (custom adapters)</a:t>
            </a:r>
          </a:p>
          <a:p>
            <a:r>
              <a:rPr lang="en-US" dirty="0" smtClean="0">
                <a:hlinkClick r:id="rId8"/>
              </a:rPr>
              <a:t>www.cameraconcepts.com</a:t>
            </a:r>
            <a:endParaRPr lang="en-US" dirty="0" smtClean="0"/>
          </a:p>
          <a:p>
            <a:r>
              <a:rPr lang="en-US" dirty="0" smtClean="0">
                <a:hlinkClick r:id="rId9"/>
              </a:rPr>
              <a:t>www.optecinc.com</a:t>
            </a:r>
            <a:r>
              <a:rPr lang="en-US" dirty="0" smtClean="0"/>
              <a:t>  (</a:t>
            </a:r>
            <a:r>
              <a:rPr lang="en-US" dirty="0" err="1" smtClean="0"/>
              <a:t>Lowell,MI</a:t>
            </a:r>
            <a:r>
              <a:rPr lang="en-US" dirty="0" smtClean="0"/>
              <a:t>)</a:t>
            </a:r>
          </a:p>
          <a:p>
            <a:r>
              <a:rPr lang="en-US" dirty="0" smtClean="0">
                <a:hlinkClick r:id="rId10"/>
              </a:rPr>
              <a:t>www.vixen.co.jp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Advanced Imaging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 smtClean="0"/>
              <a:t>If you are successful with the techniques described here, and get as excited as I did when I saw my 1</a:t>
            </a:r>
            <a:r>
              <a:rPr lang="en-US" baseline="30000" dirty="0" smtClean="0"/>
              <a:t>st</a:t>
            </a:r>
            <a:r>
              <a:rPr lang="en-US" dirty="0" smtClean="0"/>
              <a:t> image, you may, as I did, decide to never again to be content with only looking thru the EP</a:t>
            </a:r>
          </a:p>
          <a:p>
            <a:r>
              <a:rPr lang="en-US" dirty="0" smtClean="0"/>
              <a:t>This condition (similar to “aperture fever”) may lead to the slippery slope I call advanced imaging</a:t>
            </a:r>
          </a:p>
          <a:p>
            <a:r>
              <a:rPr lang="en-US" dirty="0" smtClean="0"/>
              <a:t>1000’s of amateur astronomers are now able to take amazing images of astronomical objects – some even detecting new asteroids, comets, and super novas in distant galaxies</a:t>
            </a:r>
          </a:p>
          <a:p>
            <a:r>
              <a:rPr lang="en-US" dirty="0" smtClean="0"/>
              <a:t>I hit the slippery slope about 6 years ago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smtClean="0"/>
              <a:t>Observatory with Scopes, GEM, Laptop Docking Station, &amp; Work Table</a:t>
            </a:r>
            <a:endParaRPr lang="en-US" dirty="0"/>
          </a:p>
        </p:txBody>
      </p:sp>
      <p:pic>
        <p:nvPicPr>
          <p:cNvPr id="5" name="Picture Placeholder 4" descr="DSCN1390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Imaging Scope</a:t>
            </a:r>
            <a:endParaRPr lang="en-US" dirty="0"/>
          </a:p>
        </p:txBody>
      </p:sp>
      <p:pic>
        <p:nvPicPr>
          <p:cNvPr id="5" name="Picture Placeholder 4" descr="DSCN1393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b="1" dirty="0" smtClean="0"/>
              <a:t>8” f4.8 Newtonian (homebuilt); </a:t>
            </a:r>
            <a:r>
              <a:rPr lang="en-US" b="1" dirty="0" err="1" smtClean="0"/>
              <a:t>Moonlite</a:t>
            </a:r>
            <a:r>
              <a:rPr lang="en-US" b="1" dirty="0" smtClean="0"/>
              <a:t> focuser w/ Rigel controller (USB);  </a:t>
            </a:r>
            <a:r>
              <a:rPr lang="en-US" b="1" dirty="0" err="1" smtClean="0"/>
              <a:t>ProtoStar</a:t>
            </a:r>
            <a:r>
              <a:rPr lang="en-US" b="1" dirty="0" smtClean="0"/>
              <a:t>:  </a:t>
            </a:r>
            <a:r>
              <a:rPr lang="en-US" b="1" dirty="0" err="1" smtClean="0"/>
              <a:t>phenolic</a:t>
            </a:r>
            <a:r>
              <a:rPr lang="en-US" b="1" dirty="0" smtClean="0"/>
              <a:t> tube, heated secondary spider, &amp; quartz 2ndary mirror; University Optics primary mirror holder; Orion Atlas GEM mounted on pier (isolated from deck)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We Won’t Talk About!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00600"/>
          </a:xfrm>
        </p:spPr>
        <p:txBody>
          <a:bodyPr>
            <a:normAutofit fontScale="85000" lnSpcReduction="10000"/>
          </a:bodyPr>
          <a:lstStyle/>
          <a:p>
            <a:r>
              <a:rPr lang="en-US" sz="3000" strike="sngStrike" dirty="0" smtClean="0"/>
              <a:t>Long exposure imaging options</a:t>
            </a:r>
          </a:p>
          <a:p>
            <a:r>
              <a:rPr lang="en-US" sz="3000" strike="sngStrike" dirty="0" smtClean="0"/>
              <a:t>Basic equipment and  s/w needed for long exposure image tracking</a:t>
            </a:r>
          </a:p>
          <a:p>
            <a:r>
              <a:rPr lang="en-US" sz="3000" strike="sngStrike" dirty="0" smtClean="0"/>
              <a:t>Focusing – harder than you might think</a:t>
            </a:r>
          </a:p>
          <a:p>
            <a:r>
              <a:rPr lang="en-US" sz="3000" strike="sngStrike" dirty="0" smtClean="0"/>
              <a:t>Camera control</a:t>
            </a:r>
          </a:p>
          <a:p>
            <a:r>
              <a:rPr lang="en-US" sz="3000" strike="sngStrike" dirty="0" smtClean="0"/>
              <a:t>Image processing – some examples</a:t>
            </a:r>
          </a:p>
          <a:p>
            <a:r>
              <a:rPr lang="en-US" sz="3000" strike="sngStrike" dirty="0" smtClean="0"/>
              <a:t>Some Caveats</a:t>
            </a:r>
          </a:p>
          <a:p>
            <a:r>
              <a:rPr lang="en-US" sz="3000" strike="sngStrike" dirty="0" smtClean="0"/>
              <a:t>Advanced stuff – Photoshop processing</a:t>
            </a:r>
          </a:p>
          <a:p>
            <a:r>
              <a:rPr lang="en-US" sz="3000" strike="sngStrike" dirty="0" smtClean="0"/>
              <a:t>Fun stuff with long exposure</a:t>
            </a:r>
          </a:p>
          <a:p>
            <a:r>
              <a:rPr lang="en-US" sz="3000" dirty="0" smtClean="0">
                <a:effectLst>
                  <a:outerShdw blurRad="50800" dist="50800" dir="5400000" algn="ctr" rotWithShape="0">
                    <a:srgbClr val="FF0000"/>
                  </a:outerShdw>
                </a:effectLst>
              </a:rPr>
              <a:t>Come to the May 21 GRAAA </a:t>
            </a:r>
            <a:r>
              <a:rPr lang="en-US" sz="3000" dirty="0" err="1" smtClean="0">
                <a:effectLst>
                  <a:outerShdw blurRad="50800" dist="50800" dir="5400000" algn="ctr" rotWithShape="0">
                    <a:srgbClr val="FF0000"/>
                  </a:outerShdw>
                </a:effectLst>
              </a:rPr>
              <a:t>Mtg</a:t>
            </a:r>
            <a:r>
              <a:rPr lang="en-US" sz="3000" dirty="0" smtClean="0">
                <a:effectLst>
                  <a:outerShdw blurRad="50800" dist="50800" dir="5400000" algn="ctr" rotWithShape="0">
                    <a:srgbClr val="FF0000"/>
                  </a:outerShdw>
                </a:effectLst>
              </a:rPr>
              <a:t> @ the </a:t>
            </a:r>
            <a:r>
              <a:rPr lang="en-US" sz="3000" dirty="0" err="1" smtClean="0">
                <a:effectLst>
                  <a:outerShdw blurRad="50800" dist="50800" dir="5400000" algn="ctr" rotWithShape="0">
                    <a:srgbClr val="FF0000"/>
                  </a:outerShdw>
                </a:effectLst>
              </a:rPr>
              <a:t>Veen</a:t>
            </a:r>
            <a:r>
              <a:rPr lang="en-US" sz="3000" dirty="0" smtClean="0">
                <a:effectLst>
                  <a:outerShdw blurRad="50800" dist="50800" dir="5400000" algn="ctr" rotWithShape="0">
                    <a:srgbClr val="FF0000"/>
                  </a:outerShdw>
                </a:effectLst>
              </a:rPr>
              <a:t> </a:t>
            </a:r>
            <a:r>
              <a:rPr lang="en-US" sz="3000" dirty="0" err="1" smtClean="0">
                <a:effectLst>
                  <a:outerShdw blurRad="50800" dist="50800" dir="5400000" algn="ctr" rotWithShape="0">
                    <a:srgbClr val="FF0000"/>
                  </a:outerShdw>
                </a:effectLst>
              </a:rPr>
              <a:t>Observ-atory</a:t>
            </a:r>
            <a:r>
              <a:rPr lang="en-US" sz="3000" dirty="0" smtClean="0">
                <a:effectLst>
                  <a:outerShdw blurRad="50800" dist="50800" dir="5400000" algn="ctr" rotWithShape="0">
                    <a:srgbClr val="FF0000"/>
                  </a:outerShdw>
                </a:effectLst>
              </a:rPr>
              <a:t> for a presentation on advanced </a:t>
            </a:r>
            <a:r>
              <a:rPr lang="en-US" sz="3000" dirty="0" err="1" smtClean="0">
                <a:effectLst>
                  <a:outerShdw blurRad="50800" dist="50800" dir="5400000" algn="ctr" rotWithShape="0">
                    <a:srgbClr val="FF0000"/>
                  </a:outerShdw>
                </a:effectLst>
              </a:rPr>
              <a:t>astro</a:t>
            </a:r>
            <a:r>
              <a:rPr lang="en-US" sz="3000" dirty="0" smtClean="0">
                <a:effectLst>
                  <a:outerShdw blurRad="50800" dist="50800" dir="5400000" algn="ctr" rotWithShape="0">
                    <a:srgbClr val="FF0000"/>
                  </a:outerShdw>
                </a:effectLst>
              </a:rPr>
              <a:t>-imaging!!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Imaging Scope</a:t>
            </a:r>
            <a:endParaRPr lang="en-US" dirty="0"/>
          </a:p>
        </p:txBody>
      </p:sp>
      <p:pic>
        <p:nvPicPr>
          <p:cNvPr id="5" name="Picture Placeholder 4" descr="DSCN1394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>
          <a:xfrm rot="-5400000">
            <a:off x="2209800" y="838200"/>
            <a:ext cx="4267201" cy="320040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algn="ctr"/>
            <a:r>
              <a:rPr lang="en-US" b="1" dirty="0" smtClean="0"/>
              <a:t>Rear view showing cooling fan &amp; rotation handles</a:t>
            </a:r>
            <a:endParaRPr lang="en-US" b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Orion Atlas German Equatorial Mount </a:t>
            </a:r>
            <a:endParaRPr lang="en-US" dirty="0"/>
          </a:p>
        </p:txBody>
      </p:sp>
      <p:pic>
        <p:nvPicPr>
          <p:cNvPr id="5" name="Picture Placeholder 4" descr="DSCN1395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Orion Apex 127mm Maksutov Guide Scope w/ Meade DSI Pro II b/w Camera mounted via Meade Flip Mirror </a:t>
            </a:r>
            <a:endParaRPr lang="en-US" dirty="0"/>
          </a:p>
        </p:txBody>
      </p:sp>
      <p:pic>
        <p:nvPicPr>
          <p:cNvPr id="5" name="Picture Placeholder 4" descr="DSCN1396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algn="ctr"/>
            <a:r>
              <a:rPr lang="en-US" dirty="0" smtClean="0"/>
              <a:t>(Note the anti-dew heater band)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smtClean="0"/>
              <a:t>Better  View  of Meade Camera &amp; Flip Mirror used for Guiding</a:t>
            </a:r>
            <a:endParaRPr lang="en-US" dirty="0"/>
          </a:p>
        </p:txBody>
      </p:sp>
      <p:pic>
        <p:nvPicPr>
          <p:cNvPr id="5" name="Picture Placeholder 4" descr="DSCN1397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err="1" smtClean="0"/>
              <a:t>Moonlite</a:t>
            </a:r>
            <a:r>
              <a:rPr lang="en-US" dirty="0" smtClean="0"/>
              <a:t> 2” Motorized Focuser set up  for both Manual Push Button use &amp; Computer control via USB</a:t>
            </a:r>
            <a:endParaRPr lang="en-US" dirty="0"/>
          </a:p>
        </p:txBody>
      </p:sp>
      <p:pic>
        <p:nvPicPr>
          <p:cNvPr id="5" name="Picture Placeholder 4" descr="DSCN1398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/>
      </p:pic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ORION Deluxe Red-dot  Reflex Finder</a:t>
            </a:r>
            <a:endParaRPr lang="en-US" dirty="0"/>
          </a:p>
        </p:txBody>
      </p:sp>
      <p:pic>
        <p:nvPicPr>
          <p:cNvPr id="5" name="Picture Placeholder 4" descr="DSCN1399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 (note the slip-on anti-dew heater w/ power cable)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Hood Covering 7-Port USB Hub </a:t>
            </a:r>
            <a:endParaRPr lang="en-US" dirty="0"/>
          </a:p>
        </p:txBody>
      </p:sp>
      <p:pic>
        <p:nvPicPr>
          <p:cNvPr id="5" name="Picture Placeholder 4" descr="DSCN1400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b="1" dirty="0" smtClean="0"/>
              <a:t>- Hood reduces dew problems  &amp; still allows cable access</a:t>
            </a:r>
          </a:p>
          <a:p>
            <a:pPr>
              <a:buFontTx/>
              <a:buChar char="-"/>
            </a:pPr>
            <a:r>
              <a:rPr lang="en-US" b="1" dirty="0" smtClean="0"/>
              <a:t> Red-tape covered module is USB-based GPS module primarily used for accurate time synchronization during alignment</a:t>
            </a:r>
          </a:p>
          <a:p>
            <a:pPr>
              <a:buFontTx/>
              <a:buChar char="-"/>
            </a:pPr>
            <a:r>
              <a:rPr lang="en-US" b="1" dirty="0" smtClean="0"/>
              <a:t>- Black module on back is USB I/F to wireless game controller</a:t>
            </a:r>
          </a:p>
          <a:p>
            <a:pPr>
              <a:buFontTx/>
              <a:buChar char="-"/>
            </a:pP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smtClean="0"/>
              <a:t>7-Port USB Hub Mounted on Scope Reduces Cabling to Laptop PC used for Control</a:t>
            </a:r>
            <a:endParaRPr lang="en-US" dirty="0"/>
          </a:p>
        </p:txBody>
      </p:sp>
      <p:pic>
        <p:nvPicPr>
          <p:cNvPr id="5" name="Picture Placeholder 4" descr="DSCN1401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Scope covered with </a:t>
            </a:r>
            <a:r>
              <a:rPr lang="en-US" dirty="0" err="1" smtClean="0"/>
              <a:t>Bahtinov</a:t>
            </a:r>
            <a:r>
              <a:rPr lang="en-US" dirty="0" smtClean="0"/>
              <a:t> Focusing Mask </a:t>
            </a:r>
            <a:endParaRPr lang="en-US" dirty="0"/>
          </a:p>
        </p:txBody>
      </p:sp>
      <p:pic>
        <p:nvPicPr>
          <p:cNvPr id="5" name="Picture Placeholder 4" descr="DSCN1402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smtClean="0"/>
              <a:t>Anti-dew Heater Control &amp; Box Containing Power Bricks</a:t>
            </a:r>
            <a:endParaRPr lang="en-US" dirty="0"/>
          </a:p>
        </p:txBody>
      </p:sp>
      <p:pic>
        <p:nvPicPr>
          <p:cNvPr id="5" name="Picture Placeholder 4" descr="DSCN1403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How did I get hooked?</a:t>
            </a:r>
            <a:br>
              <a:rPr lang="en-US" dirty="0" smtClean="0"/>
            </a:br>
            <a:r>
              <a:rPr lang="en-US" sz="3600" dirty="0" smtClean="0"/>
              <a:t>(by images like the one below)</a:t>
            </a:r>
            <a:endParaRPr lang="en-US" sz="3600" dirty="0"/>
          </a:p>
        </p:txBody>
      </p:sp>
      <p:pic>
        <p:nvPicPr>
          <p:cNvPr id="4" name="Content Placeholder 3" descr="M42-CombineFilesAvg500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00200" y="2209800"/>
            <a:ext cx="5931567" cy="392834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Nikon D50 DSLR  Imaging Camera</a:t>
            </a:r>
            <a:endParaRPr lang="en-US" dirty="0"/>
          </a:p>
        </p:txBody>
      </p:sp>
      <p:pic>
        <p:nvPicPr>
          <p:cNvPr id="5" name="Picture Placeholder 4" descr="DSCN1404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smtClean="0"/>
              <a:t>Anti-dew Heater Junction Box attached to USB Hub</a:t>
            </a:r>
            <a:endParaRPr lang="en-US" dirty="0"/>
          </a:p>
        </p:txBody>
      </p:sp>
      <p:pic>
        <p:nvPicPr>
          <p:cNvPr id="5" name="Picture Placeholder 4" descr="DSCN1405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Docking Station for IBM ThinkPad Laptop</a:t>
            </a:r>
            <a:endParaRPr lang="en-US" dirty="0"/>
          </a:p>
        </p:txBody>
      </p:sp>
      <p:pic>
        <p:nvPicPr>
          <p:cNvPr id="5" name="Picture Placeholder 4" descr="DSCN1406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Autofit/>
          </a:bodyPr>
          <a:lstStyle/>
          <a:p>
            <a:r>
              <a:rPr lang="en-US" sz="1200" b="1" dirty="0" smtClean="0"/>
              <a:t>- Bought both laptop &amp; docking station used</a:t>
            </a:r>
          </a:p>
          <a:p>
            <a:pPr>
              <a:buFontTx/>
              <a:buChar char="-"/>
            </a:pPr>
            <a:r>
              <a:rPr lang="en-US" sz="1200" b="1" dirty="0" smtClean="0"/>
              <a:t>Only 2 signal cables (RS232 serial &amp; USB) &amp; power connected to docking station</a:t>
            </a:r>
          </a:p>
          <a:p>
            <a:pPr>
              <a:buFontTx/>
              <a:buChar char="-"/>
            </a:pPr>
            <a:r>
              <a:rPr lang="en-US" sz="1200" b="1" dirty="0" smtClean="0"/>
              <a:t> Docking station is for convenience</a:t>
            </a:r>
          </a:p>
          <a:p>
            <a:pPr>
              <a:buFontTx/>
              <a:buChar char="-"/>
            </a:pPr>
            <a:r>
              <a:rPr lang="en-US" sz="1200" b="1" dirty="0" smtClean="0"/>
              <a:t> Drop down lid on cover protects PC from dew during imaging</a:t>
            </a:r>
          </a:p>
          <a:p>
            <a:pPr>
              <a:buFontTx/>
              <a:buChar char="-"/>
            </a:pPr>
            <a:r>
              <a:rPr lang="en-US" sz="1200" b="1" dirty="0" smtClean="0"/>
              <a:t> 2</a:t>
            </a:r>
            <a:r>
              <a:rPr lang="en-US" sz="1200" b="1" baseline="30000" dirty="0" smtClean="0"/>
              <a:t>nd</a:t>
            </a:r>
            <a:r>
              <a:rPr lang="en-US" sz="1200" b="1" dirty="0" smtClean="0"/>
              <a:t>, waterproof cover goes over the top for full-weather protection </a:t>
            </a:r>
            <a:endParaRPr lang="en-US" sz="1200" b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Laptop connected to Docking Station</a:t>
            </a:r>
            <a:endParaRPr lang="en-US" dirty="0"/>
          </a:p>
        </p:txBody>
      </p:sp>
      <p:pic>
        <p:nvPicPr>
          <p:cNvPr id="5" name="Picture Placeholder 4" descr="DSCN1407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smtClean="0"/>
              <a:t>Nikon</a:t>
            </a:r>
            <a:br>
              <a:rPr lang="en-US" dirty="0" smtClean="0"/>
            </a:br>
            <a:r>
              <a:rPr lang="en-US" dirty="0" smtClean="0"/>
              <a:t>DSLR attached to Guide Scope for stand-alone use w/200mm Zoom Lens attached</a:t>
            </a:r>
            <a:endParaRPr lang="en-US" dirty="0"/>
          </a:p>
        </p:txBody>
      </p:sp>
      <p:pic>
        <p:nvPicPr>
          <p:cNvPr id="5" name="Picture Placeholder 4" descr="DSCN1408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elescope Interface Diagram.B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571500"/>
            <a:ext cx="7620000" cy="5715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Examples of Advanced Imaging w/ Nikon D50 DSLR Camera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Most of the following images are the result of 20 -30, 2 or 3 minute exposures at ISO 800 for a total exposure of about 60 minutes.  All frames were computer processed with dark and flat frames, aligned, stacked, combined, and then contrast stretched using digital development techniques.  No special s/w filters were used in post-processing</a:t>
            </a:r>
            <a:endParaRPr lang="en-US" dirty="0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M31 Andromeda Galaxy</a:t>
            </a:r>
            <a:endParaRPr lang="en-US" dirty="0"/>
          </a:p>
        </p:txBody>
      </p:sp>
      <p:pic>
        <p:nvPicPr>
          <p:cNvPr id="5" name="Picture Placeholder 4" descr="M31-40x180-ISO800-500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5848" r="5848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Double Cluster w/Comet Hartley 2</a:t>
            </a:r>
            <a:endParaRPr lang="en-US" dirty="0"/>
          </a:p>
        </p:txBody>
      </p:sp>
      <p:pic>
        <p:nvPicPr>
          <p:cNvPr id="5" name="Picture Placeholder 4" descr="Combine Files-Hartley 2-Dbl-Cluster-120s-ISO1600-5000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5848" r="5848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sz="1800" dirty="0" smtClean="0"/>
              <a:t>Short exposure to avoid blurring of Hartley 2</a:t>
            </a:r>
            <a:endParaRPr lang="en-US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Double Cluster – long exposure</a:t>
            </a:r>
            <a:endParaRPr lang="en-US" dirty="0"/>
          </a:p>
        </p:txBody>
      </p:sp>
      <p:pic>
        <p:nvPicPr>
          <p:cNvPr id="5" name="Picture Placeholder 4" descr="Double Cluster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5674" r="5674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would you want to image?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2800" dirty="0" smtClean="0"/>
              <a:t>Modern CCD/CMOS cameras are relatively cheap &amp; easy to use</a:t>
            </a:r>
          </a:p>
          <a:p>
            <a:r>
              <a:rPr lang="en-US" sz="2800" dirty="0" smtClean="0"/>
              <a:t>Results are immediate – no trips to the film developer (successes are saved - failures are trash-binned)</a:t>
            </a:r>
          </a:p>
          <a:p>
            <a:r>
              <a:rPr lang="en-US" sz="2800" dirty="0" smtClean="0"/>
              <a:t>Color images are as easy as B/W - one-shot color with modern cameras (no red-green-blue filters needed)</a:t>
            </a:r>
          </a:p>
          <a:p>
            <a:r>
              <a:rPr lang="en-US" sz="2800" dirty="0" smtClean="0"/>
              <a:t>Details of “dim objects” come alive</a:t>
            </a:r>
          </a:p>
          <a:p>
            <a:r>
              <a:rPr lang="en-US" sz="2800" dirty="0" smtClean="0"/>
              <a:t>Cameras can record what the eye cannot see</a:t>
            </a:r>
          </a:p>
          <a:p>
            <a:r>
              <a:rPr lang="en-US" sz="2800" dirty="0" smtClean="0"/>
              <a:t>Results can be shared with friends (those wimps who won’t join you at the eye piece)</a:t>
            </a:r>
          </a:p>
          <a:p>
            <a:r>
              <a:rPr lang="en-US" sz="2800" dirty="0" smtClean="0"/>
              <a:t>It’s Fun!!</a:t>
            </a:r>
          </a:p>
          <a:p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Horsehead</a:t>
            </a:r>
            <a:r>
              <a:rPr lang="en-US" dirty="0" smtClean="0"/>
              <a:t> &amp; Flame Nebula</a:t>
            </a:r>
            <a:endParaRPr lang="en-US" dirty="0"/>
          </a:p>
        </p:txBody>
      </p:sp>
      <p:pic>
        <p:nvPicPr>
          <p:cNvPr id="5" name="Picture Placeholder 4" descr="HorseHead-Flame-CombineFilesAvg2500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t="25066" b="25066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sz="1800" dirty="0" smtClean="0"/>
              <a:t>No filters used</a:t>
            </a:r>
            <a:endParaRPr lang="en-US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M13 – Globular Cluster in Hercules</a:t>
            </a:r>
            <a:endParaRPr lang="en-US" dirty="0"/>
          </a:p>
        </p:txBody>
      </p:sp>
      <p:pic>
        <p:nvPicPr>
          <p:cNvPr id="5" name="Picture Placeholder 4" descr="M13-Combine Files750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5848" r="5848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M17 – Swan Nebula</a:t>
            </a:r>
            <a:endParaRPr lang="en-US" dirty="0"/>
          </a:p>
        </p:txBody>
      </p:sp>
      <p:pic>
        <p:nvPicPr>
          <p:cNvPr id="5" name="Picture Placeholder 4" descr="M17-Combine Files750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5848" r="5848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M21 – </a:t>
            </a:r>
            <a:r>
              <a:rPr lang="en-US" dirty="0" err="1" smtClean="0"/>
              <a:t>Trifid</a:t>
            </a:r>
            <a:r>
              <a:rPr lang="en-US" dirty="0" smtClean="0"/>
              <a:t> Nebula</a:t>
            </a:r>
            <a:endParaRPr lang="en-US" dirty="0"/>
          </a:p>
        </p:txBody>
      </p:sp>
      <p:pic>
        <p:nvPicPr>
          <p:cNvPr id="5" name="Picture Placeholder 4" descr="M21-Trifid Nebula-Combine Files(1400)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5848" r="5848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M27 Dumbbell Nebula</a:t>
            </a:r>
            <a:endParaRPr lang="en-US" dirty="0"/>
          </a:p>
        </p:txBody>
      </p:sp>
      <p:pic>
        <p:nvPicPr>
          <p:cNvPr id="5" name="Picture Placeholder 4" descr="M27CombineFilesAvg1200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5848" r="5848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M11 – Wild Duck Cluster</a:t>
            </a:r>
            <a:endParaRPr lang="en-US" dirty="0"/>
          </a:p>
        </p:txBody>
      </p:sp>
      <p:pic>
        <p:nvPicPr>
          <p:cNvPr id="5" name="Picture Placeholder 4" descr="M11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5848" r="5848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M8 – Lagoon Nebula &amp; open cluster</a:t>
            </a:r>
            <a:endParaRPr lang="en-US" dirty="0"/>
          </a:p>
        </p:txBody>
      </p:sp>
      <p:pic>
        <p:nvPicPr>
          <p:cNvPr id="5" name="Picture Placeholder 4" descr="M8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5848" r="5848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M16 – Eagle Nebula</a:t>
            </a:r>
            <a:endParaRPr lang="en-US" dirty="0"/>
          </a:p>
        </p:txBody>
      </p:sp>
      <p:pic>
        <p:nvPicPr>
          <p:cNvPr id="5" name="Picture Placeholder 4" descr="M16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5674" r="5674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M33 – </a:t>
            </a:r>
            <a:r>
              <a:rPr lang="en-US" dirty="0" err="1" smtClean="0"/>
              <a:t>Triangulum</a:t>
            </a:r>
            <a:r>
              <a:rPr lang="en-US" dirty="0" smtClean="0"/>
              <a:t> Galaxy</a:t>
            </a:r>
            <a:endParaRPr lang="en-US" dirty="0"/>
          </a:p>
        </p:txBody>
      </p:sp>
      <p:pic>
        <p:nvPicPr>
          <p:cNvPr id="5" name="Picture Placeholder 4" descr="M27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tretch>
            <a:fillRect/>
          </a:stretch>
        </p:blipFill>
        <p:spPr>
          <a:xfrm>
            <a:off x="1792288" y="853414"/>
            <a:ext cx="5486400" cy="3633521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M42 &amp; M43 in Orion</a:t>
            </a:r>
            <a:endParaRPr lang="en-US" dirty="0"/>
          </a:p>
        </p:txBody>
      </p:sp>
      <p:pic>
        <p:nvPicPr>
          <p:cNvPr id="5" name="Picture Placeholder 4" descr="M42-43-CombineFilesAvg5000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5674" r="5674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 Optical Options for Imaging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2800" dirty="0" err="1" smtClean="0"/>
              <a:t>Afocal</a:t>
            </a:r>
            <a:r>
              <a:rPr lang="en-US" sz="2800" dirty="0" smtClean="0"/>
              <a:t> – camera with fixed lens attached to telescope  EP (generally for point &amp; shoot cameras)</a:t>
            </a:r>
          </a:p>
          <a:p>
            <a:r>
              <a:rPr lang="en-US" sz="2800" dirty="0" smtClean="0"/>
              <a:t>EP projection – camera without lens (typically a DSLR) attached to telescope with special adapter holding the camera and EP – provides some variability in magnification which is greater than that for prime focus</a:t>
            </a:r>
          </a:p>
          <a:p>
            <a:r>
              <a:rPr lang="en-US" sz="2800" dirty="0" smtClean="0"/>
              <a:t>Prime focus – camera w/o lens attached directly to telescope focuser (fixed magnification) – typically used for advanced imaging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M51 – Whirlpool Galaxy</a:t>
            </a:r>
            <a:endParaRPr lang="en-US" dirty="0"/>
          </a:p>
        </p:txBody>
      </p:sp>
      <p:pic>
        <p:nvPicPr>
          <p:cNvPr id="5" name="Picture Placeholder 4" descr="M51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5848" r="5848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M74 - Spiral Galaxy</a:t>
            </a:r>
            <a:endParaRPr lang="en-US" dirty="0"/>
          </a:p>
        </p:txBody>
      </p:sp>
      <p:pic>
        <p:nvPicPr>
          <p:cNvPr id="5" name="Picture Placeholder 4" descr="M63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tretch>
            <a:fillRect/>
          </a:stretch>
        </p:blipFill>
        <p:spPr>
          <a:xfrm>
            <a:off x="1792288" y="853414"/>
            <a:ext cx="5486400" cy="3633521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M81 &amp; M82 Galaxies</a:t>
            </a:r>
            <a:endParaRPr lang="en-US" dirty="0"/>
          </a:p>
        </p:txBody>
      </p:sp>
      <p:pic>
        <p:nvPicPr>
          <p:cNvPr id="5" name="Picture Placeholder 4" descr="M81-M82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5848" r="5848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M110 – companion galaxy to Andromeda</a:t>
            </a:r>
            <a:endParaRPr lang="en-US" dirty="0"/>
          </a:p>
        </p:txBody>
      </p:sp>
      <p:pic>
        <p:nvPicPr>
          <p:cNvPr id="5" name="Picture Placeholder 4" descr="M86-CombineFilesAvg-1500-Labeled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tretch>
            <a:fillRect/>
          </a:stretch>
        </p:blipFill>
        <p:spPr>
          <a:xfrm>
            <a:off x="1792288" y="853414"/>
            <a:ext cx="5486400" cy="3633521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Moon</a:t>
            </a:r>
            <a:endParaRPr lang="en-US" dirty="0"/>
          </a:p>
        </p:txBody>
      </p:sp>
      <p:pic>
        <p:nvPicPr>
          <p:cNvPr id="5" name="Picture Placeholder 4" descr="M-85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tretch>
            <a:fillRect/>
          </a:stretch>
        </p:blipFill>
        <p:spPr>
          <a:xfrm>
            <a:off x="1792288" y="846239"/>
            <a:ext cx="5486400" cy="3647872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- Rosette Nebula</a:t>
            </a:r>
            <a:endParaRPr lang="en-US" dirty="0"/>
          </a:p>
        </p:txBody>
      </p:sp>
      <p:pic>
        <p:nvPicPr>
          <p:cNvPr id="5" name="Picture Placeholder 4" descr="Rosette Nebula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5848" r="5848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M57 – Ring Nebula</a:t>
            </a:r>
            <a:endParaRPr lang="en-US" dirty="0"/>
          </a:p>
        </p:txBody>
      </p:sp>
      <p:pic>
        <p:nvPicPr>
          <p:cNvPr id="5" name="Picture Placeholder 4" descr="NGC 772-20x180-ISO800-1250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tretch>
            <a:fillRect/>
          </a:stretch>
        </p:blipFill>
        <p:spPr>
          <a:xfrm>
            <a:off x="1792288" y="853414"/>
            <a:ext cx="5486400" cy="3633521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IC405</a:t>
            </a:r>
            <a:endParaRPr lang="en-US" dirty="0"/>
          </a:p>
        </p:txBody>
      </p:sp>
      <p:pic>
        <p:nvPicPr>
          <p:cNvPr id="5" name="Picture Placeholder 4" descr="IC405-30x180+90x120-ISO800-150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5848" r="5848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599112" cy="804862"/>
          </a:xfrm>
        </p:spPr>
        <p:txBody>
          <a:bodyPr>
            <a:normAutofit/>
          </a:bodyPr>
          <a:lstStyle/>
          <a:p>
            <a:r>
              <a:rPr lang="en-US" sz="2000" dirty="0" smtClean="0"/>
              <a:t>Note the asteroid track in the lower left-hand corner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Questions???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My email address:</a:t>
            </a:r>
          </a:p>
          <a:p>
            <a:pPr>
              <a:buNone/>
            </a:pP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greg</a:t>
            </a: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_</a:t>
            </a: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comegys@charter.net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smtClean="0"/>
              <a:t>Williams Optics Universal </a:t>
            </a:r>
            <a:r>
              <a:rPr lang="en-US" dirty="0" err="1" smtClean="0"/>
              <a:t>Digi</a:t>
            </a:r>
            <a:r>
              <a:rPr lang="en-US" dirty="0" smtClean="0"/>
              <a:t>-Adapter for </a:t>
            </a:r>
            <a:r>
              <a:rPr lang="en-US" dirty="0" err="1" smtClean="0"/>
              <a:t>Afocal</a:t>
            </a:r>
            <a:r>
              <a:rPr lang="en-US" dirty="0" smtClean="0"/>
              <a:t> Imaging</a:t>
            </a:r>
            <a:endParaRPr lang="en-US" dirty="0"/>
          </a:p>
        </p:txBody>
      </p:sp>
      <p:pic>
        <p:nvPicPr>
          <p:cNvPr id="5" name="Picture Placeholder 4" descr="DSCN1467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tretch>
            <a:fillRect/>
          </a:stretch>
        </p:blipFill>
        <p:spPr>
          <a:xfrm>
            <a:off x="1792288" y="612775"/>
            <a:ext cx="5486400" cy="411480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1109662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en-US" sz="2000" dirty="0" smtClean="0"/>
              <a:t>Fine adjustments for alignment to EP.  Comes in 2 sizes:  28-45mm &amp; 43-65mm.  Cost:  $45. Has standard tripod mounting hole in the base.</a:t>
            </a:r>
          </a:p>
          <a:p>
            <a:pPr algn="ctr"/>
            <a:r>
              <a:rPr lang="en-US" sz="2000" dirty="0" smtClean="0"/>
              <a:t>(Will not support larger point &amp; shoot cameras.)</a:t>
            </a:r>
          </a:p>
          <a:p>
            <a:pPr algn="ctr"/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EP Projection Adaptor</a:t>
            </a:r>
            <a:endParaRPr lang="en-US" dirty="0"/>
          </a:p>
        </p:txBody>
      </p:sp>
      <p:pic>
        <p:nvPicPr>
          <p:cNvPr id="5" name="Picture Placeholder 4" descr="DSCN1515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751512" cy="804862"/>
          </a:xfrm>
        </p:spPr>
        <p:txBody>
          <a:bodyPr>
            <a:noAutofit/>
          </a:bodyPr>
          <a:lstStyle/>
          <a:p>
            <a:r>
              <a:rPr lang="en-US" sz="1600" dirty="0" smtClean="0"/>
              <a:t>EP is internally mounted.  Barrel  slides to provide some adjustment in magnification.  Shown as modified for 2” focuser – typically made for   </a:t>
            </a:r>
            <a:r>
              <a:rPr lang="en-US" sz="1600" dirty="0" smtClean="0"/>
              <a:t>1 </a:t>
            </a:r>
            <a:r>
              <a:rPr lang="en-US" sz="1600" dirty="0" smtClean="0"/>
              <a:t>¼”  focuser.  Attaches to DSLR with </a:t>
            </a:r>
            <a:r>
              <a:rPr lang="en-US" sz="1600" dirty="0" smtClean="0"/>
              <a:t>T-ring.</a:t>
            </a:r>
            <a:endParaRPr 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Nikon D50 DSLR with 1 ¼” focuser adaptor installed for prime-focus imaging</a:t>
            </a:r>
            <a:endParaRPr lang="en-US" dirty="0"/>
          </a:p>
        </p:txBody>
      </p:sp>
      <p:pic>
        <p:nvPicPr>
          <p:cNvPr id="5" name="Picture Placeholder 4" descr="DSCN1505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3386</TotalTime>
  <Words>1661</Words>
  <Application>Microsoft Office PowerPoint</Application>
  <PresentationFormat>On-screen Show (4:3)</PresentationFormat>
  <Paragraphs>187</Paragraphs>
  <Slides>68</Slides>
  <Notes>0</Notes>
  <HiddenSlides>5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68</vt:i4>
      </vt:variant>
    </vt:vector>
  </HeadingPairs>
  <TitlesOfParts>
    <vt:vector size="69" baseType="lpstr">
      <vt:lpstr>Office Theme</vt:lpstr>
      <vt:lpstr>Getting Started in Astro-Imaging</vt:lpstr>
      <vt:lpstr>What We’ll Talk About</vt:lpstr>
      <vt:lpstr>What We Won’t Talk About!</vt:lpstr>
      <vt:lpstr>How did I get hooked? (by images like the one below)</vt:lpstr>
      <vt:lpstr>Why would you want to image?</vt:lpstr>
      <vt:lpstr>3 Optical Options for Imaging</vt:lpstr>
      <vt:lpstr>Williams Optics Universal Digi-Adapter for Afocal Imaging</vt:lpstr>
      <vt:lpstr>EP Projection Adaptor</vt:lpstr>
      <vt:lpstr>Nikon D50 DSLR with 1 ¼” focuser adaptor installed for prime-focus imaging</vt:lpstr>
      <vt:lpstr>Camera Options</vt:lpstr>
      <vt:lpstr>Basic Equipment for Getting Started</vt:lpstr>
      <vt:lpstr>How to Take that 1st Image</vt:lpstr>
      <vt:lpstr>Williams Optics Universal Digi-Adapter</vt:lpstr>
      <vt:lpstr>Williams Optics Universal Digi-Adapter</vt:lpstr>
      <vt:lpstr>Using a DSLR – offers more versatility</vt:lpstr>
      <vt:lpstr>T-Ring Adapter for DSLR (specific to camera brand)</vt:lpstr>
      <vt:lpstr>DSLR with lens removed, ready for adaptors</vt:lpstr>
      <vt:lpstr>DSLR with 2” Adaptor installed</vt:lpstr>
      <vt:lpstr>DSLR with coma corrector installed</vt:lpstr>
      <vt:lpstr>Inexpensive  ($35) remote shutter controller for DSLR</vt:lpstr>
      <vt:lpstr>Web Cams – another fun approach</vt:lpstr>
      <vt:lpstr>Modified (lens removed) Microsoft WebCam</vt:lpstr>
      <vt:lpstr>WebCam installed in adaptor to fit focuser</vt:lpstr>
      <vt:lpstr>Video Cameras</vt:lpstr>
      <vt:lpstr>Cell Phone</vt:lpstr>
      <vt:lpstr>Good Web Sites for Adaptors</vt:lpstr>
      <vt:lpstr>Advanced Imaging</vt:lpstr>
      <vt:lpstr>Observatory with Scopes, GEM, Laptop Docking Station, &amp; Work Table</vt:lpstr>
      <vt:lpstr>Imaging Scope</vt:lpstr>
      <vt:lpstr>Imaging Scope</vt:lpstr>
      <vt:lpstr>Orion Atlas German Equatorial Mount </vt:lpstr>
      <vt:lpstr>Orion Apex 127mm Maksutov Guide Scope w/ Meade DSI Pro II b/w Camera mounted via Meade Flip Mirror </vt:lpstr>
      <vt:lpstr>Better  View  of Meade Camera &amp; Flip Mirror used for Guiding</vt:lpstr>
      <vt:lpstr>Moonlite 2” Motorized Focuser set up  for both Manual Push Button use &amp; Computer control via USB</vt:lpstr>
      <vt:lpstr>ORION Deluxe Red-dot  Reflex Finder</vt:lpstr>
      <vt:lpstr>Hood Covering 7-Port USB Hub </vt:lpstr>
      <vt:lpstr>7-Port USB Hub Mounted on Scope Reduces Cabling to Laptop PC used for Control</vt:lpstr>
      <vt:lpstr>Scope covered with Bahtinov Focusing Mask </vt:lpstr>
      <vt:lpstr>Anti-dew Heater Control &amp; Box Containing Power Bricks</vt:lpstr>
      <vt:lpstr>Nikon D50 DSLR  Imaging Camera</vt:lpstr>
      <vt:lpstr>Anti-dew Heater Junction Box attached to USB Hub</vt:lpstr>
      <vt:lpstr>Docking Station for IBM ThinkPad Laptop</vt:lpstr>
      <vt:lpstr>Laptop connected to Docking Station</vt:lpstr>
      <vt:lpstr>Nikon DSLR attached to Guide Scope for stand-alone use w/200mm Zoom Lens attached</vt:lpstr>
      <vt:lpstr>Slide 45</vt:lpstr>
      <vt:lpstr>Examples of Advanced Imaging w/ Nikon D50 DSLR Camera</vt:lpstr>
      <vt:lpstr>M31 Andromeda Galaxy</vt:lpstr>
      <vt:lpstr>Double Cluster w/Comet Hartley 2</vt:lpstr>
      <vt:lpstr>Double Cluster – long exposure</vt:lpstr>
      <vt:lpstr>Horsehead &amp; Flame Nebula</vt:lpstr>
      <vt:lpstr>M13 – Globular Cluster in Hercules</vt:lpstr>
      <vt:lpstr>M17 – Swan Nebula</vt:lpstr>
      <vt:lpstr>M21 – Trifid Nebula</vt:lpstr>
      <vt:lpstr>M27 Dumbbell Nebula</vt:lpstr>
      <vt:lpstr>M11 – Wild Duck Cluster</vt:lpstr>
      <vt:lpstr>M8 – Lagoon Nebula &amp; open cluster</vt:lpstr>
      <vt:lpstr>M16 – Eagle Nebula</vt:lpstr>
      <vt:lpstr>M33 – Triangulum Galaxy</vt:lpstr>
      <vt:lpstr>M42 &amp; M43 in Orion</vt:lpstr>
      <vt:lpstr>M51 – Whirlpool Galaxy</vt:lpstr>
      <vt:lpstr>M74 - Spiral Galaxy</vt:lpstr>
      <vt:lpstr>M81 &amp; M82 Galaxies</vt:lpstr>
      <vt:lpstr>M110 – companion galaxy to Andromeda</vt:lpstr>
      <vt:lpstr>Moon</vt:lpstr>
      <vt:lpstr>- Rosette Nebula</vt:lpstr>
      <vt:lpstr>M57 – Ring Nebula</vt:lpstr>
      <vt:lpstr>IC405</vt:lpstr>
      <vt:lpstr>Questions???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Greg Comegys</dc:creator>
  <cp:lastModifiedBy>Greg Comegys</cp:lastModifiedBy>
  <cp:revision>252</cp:revision>
  <dcterms:created xsi:type="dcterms:W3CDTF">2010-12-05T23:43:17Z</dcterms:created>
  <dcterms:modified xsi:type="dcterms:W3CDTF">2011-03-26T14:23:54Z</dcterms:modified>
</cp:coreProperties>
</file>